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881813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A70949"/>
    <a:srgbClr val="003399"/>
    <a:srgbClr val="FFCC66"/>
    <a:srgbClr val="FFCC00"/>
    <a:srgbClr val="FFFF99"/>
    <a:srgbClr val="FFFF66"/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4" autoAdjust="0"/>
    <p:restoredTop sz="94726" autoAdjust="0"/>
  </p:normalViewPr>
  <p:slideViewPr>
    <p:cSldViewPr>
      <p:cViewPr>
        <p:scale>
          <a:sx n="80" d="100"/>
          <a:sy n="80" d="100"/>
        </p:scale>
        <p:origin x="-146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349" cy="451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36" tIns="45416" rIns="90836" bIns="45416" numCol="1" anchor="t" anchorCtr="0" compatLnSpc="1">
            <a:prstTxWarp prst="textNoShape">
              <a:avLst/>
            </a:prstTxWarp>
          </a:bodyPr>
          <a:lstStyle>
            <a:lvl1pPr algn="l" defTabSz="907737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81088" y="679450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17" y="4448124"/>
            <a:ext cx="5069981" cy="414400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36" tIns="45416" rIns="90836" bIns="454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2465" y="1"/>
            <a:ext cx="2949349" cy="451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36" tIns="45416" rIns="90836" bIns="45416" numCol="1" anchor="t" anchorCtr="0" compatLnSpc="1">
            <a:prstTxWarp prst="textNoShape">
              <a:avLst/>
            </a:prstTxWarp>
          </a:bodyPr>
          <a:lstStyle>
            <a:lvl1pPr algn="r" defTabSz="907737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9415"/>
            <a:ext cx="2949349" cy="451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36" tIns="45416" rIns="90836" bIns="45416" numCol="1" anchor="b" anchorCtr="0" compatLnSpc="1">
            <a:prstTxWarp prst="textNoShape">
              <a:avLst/>
            </a:prstTxWarp>
          </a:bodyPr>
          <a:lstStyle>
            <a:lvl1pPr algn="l" defTabSz="907737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2465" y="8819415"/>
            <a:ext cx="2949349" cy="451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836" tIns="45416" rIns="90836" bIns="45416" numCol="1" anchor="b" anchorCtr="0" compatLnSpc="1">
            <a:prstTxWarp prst="textNoShape">
              <a:avLst/>
            </a:prstTxWarp>
          </a:bodyPr>
          <a:lstStyle>
            <a:lvl1pPr algn="r" defTabSz="907737" eaLnBrk="0" hangingPunct="0">
              <a:defRPr sz="1200"/>
            </a:lvl1pPr>
          </a:lstStyle>
          <a:p>
            <a:fld id="{2689BC01-2515-45BB-82D1-0D74C2883B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A4BA9A-BF86-4D89-ADD9-8CFCE0B57804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2" name="Rectangle 1082"/>
          <p:cNvSpPr>
            <a:spLocks noChangeArrowheads="1"/>
          </p:cNvSpPr>
          <p:nvPr/>
        </p:nvSpPr>
        <p:spPr bwMode="auto">
          <a:xfrm>
            <a:off x="0" y="0"/>
            <a:ext cx="2362200" cy="6858000"/>
          </a:xfrm>
          <a:prstGeom prst="rect">
            <a:avLst/>
          </a:prstGeom>
          <a:solidFill>
            <a:schemeClr val="hlink"/>
          </a:solidFill>
          <a:ln w="12700" cap="sq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99" name="Rectangle 1079"/>
          <p:cNvSpPr>
            <a:spLocks noChangeArrowheads="1"/>
          </p:cNvSpPr>
          <p:nvPr/>
        </p:nvSpPr>
        <p:spPr bwMode="auto">
          <a:xfrm>
            <a:off x="2362200" y="0"/>
            <a:ext cx="6781800" cy="1295400"/>
          </a:xfrm>
          <a:prstGeom prst="rect">
            <a:avLst/>
          </a:prstGeom>
          <a:solidFill>
            <a:schemeClr val="folHlink"/>
          </a:solidFill>
          <a:ln w="12700" cap="sq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Rectangle 1066"/>
          <p:cNvSpPr>
            <a:spLocks noChangeArrowheads="1"/>
          </p:cNvSpPr>
          <p:nvPr/>
        </p:nvSpPr>
        <p:spPr bwMode="auto">
          <a:xfrm>
            <a:off x="2362200" y="0"/>
            <a:ext cx="6781800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1065"/>
          <p:cNvSpPr>
            <a:spLocks noChangeArrowheads="1"/>
          </p:cNvSpPr>
          <p:nvPr/>
        </p:nvSpPr>
        <p:spPr bwMode="auto">
          <a:xfrm>
            <a:off x="0" y="1447800"/>
            <a:ext cx="23622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Line 1060"/>
          <p:cNvSpPr>
            <a:spLocks noChangeShapeType="1"/>
          </p:cNvSpPr>
          <p:nvPr/>
        </p:nvSpPr>
        <p:spPr bwMode="auto">
          <a:xfrm>
            <a:off x="2819400" y="6324600"/>
            <a:ext cx="5867400" cy="0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Rectangle 1061"/>
          <p:cNvSpPr>
            <a:spLocks noChangeArrowheads="1"/>
          </p:cNvSpPr>
          <p:nvPr/>
        </p:nvSpPr>
        <p:spPr bwMode="auto">
          <a:xfrm>
            <a:off x="2819400" y="6400800"/>
            <a:ext cx="6019800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kumimoji="1" lang="en-US" sz="1400" i="1" dirty="0" smtClean="0">
                <a:solidFill>
                  <a:schemeClr val="tx2"/>
                </a:solidFill>
                <a:latin typeface="Book Antiqua" pitchFamily="18" charset="0"/>
              </a:rPr>
              <a:t>Staff </a:t>
            </a:r>
            <a:r>
              <a:rPr kumimoji="1" lang="en-US" sz="1400" b="1" i="1" dirty="0" smtClean="0">
                <a:solidFill>
                  <a:schemeClr val="tx2"/>
                </a:solidFill>
                <a:latin typeface="Book Antiqua" pitchFamily="18" charset="0"/>
              </a:rPr>
              <a:t>Signature</a:t>
            </a:r>
            <a:r>
              <a:rPr kumimoji="1" lang="en-US" sz="1400" i="1" dirty="0" smtClean="0">
                <a:solidFill>
                  <a:schemeClr val="tx2"/>
                </a:solidFill>
                <a:latin typeface="Book Antiqua" pitchFamily="18" charset="0"/>
              </a:rPr>
              <a:t>           Signed on this </a:t>
            </a:r>
            <a:r>
              <a:rPr kumimoji="1" lang="en-US" sz="1400" b="1" i="1" dirty="0" smtClean="0">
                <a:solidFill>
                  <a:schemeClr val="tx2"/>
                </a:solidFill>
                <a:latin typeface="Book Antiqua" pitchFamily="18" charset="0"/>
              </a:rPr>
              <a:t>Very Memorable </a:t>
            </a:r>
            <a:r>
              <a:rPr kumimoji="1" lang="en-US" sz="1400" i="1" dirty="0" smtClean="0">
                <a:solidFill>
                  <a:schemeClr val="tx2"/>
                </a:solidFill>
                <a:latin typeface="Book Antiqua" pitchFamily="18" charset="0"/>
              </a:rPr>
              <a:t>Date</a:t>
            </a:r>
            <a:r>
              <a:rPr kumimoji="1" lang="en-US" sz="1400" b="1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endParaRPr kumimoji="1" lang="en-US" sz="900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pic>
        <p:nvPicPr>
          <p:cNvPr id="6190" name="Picture 1070" descr="Interior of hot-air ballo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95400"/>
            <a:ext cx="2359025" cy="3657600"/>
          </a:xfrm>
          <a:prstGeom prst="rect">
            <a:avLst/>
          </a:prstGeom>
          <a:noFill/>
        </p:spPr>
      </p:pic>
      <p:sp>
        <p:nvSpPr>
          <p:cNvPr id="6197" name="Text Box 1077"/>
          <p:cNvSpPr txBox="1">
            <a:spLocks noChangeArrowheads="1"/>
          </p:cNvSpPr>
          <p:nvPr/>
        </p:nvSpPr>
        <p:spPr bwMode="auto">
          <a:xfrm>
            <a:off x="2857500" y="1597025"/>
            <a:ext cx="5791200" cy="5515356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600" dirty="0" smtClean="0">
                <a:latin typeface="Bodoni MT Black" pitchFamily="18" charset="0"/>
              </a:rPr>
              <a:t>This certifies that </a:t>
            </a:r>
          </a:p>
          <a:p>
            <a:r>
              <a:rPr lang="en-US" sz="1600" dirty="0" smtClean="0">
                <a:latin typeface="Bodoni MT Black" pitchFamily="18" charset="0"/>
              </a:rPr>
              <a:t>_____________________</a:t>
            </a:r>
          </a:p>
          <a:p>
            <a:r>
              <a:rPr lang="en-US" sz="1600" dirty="0" smtClean="0">
                <a:latin typeface="Bodoni MT Black" pitchFamily="18" charset="0"/>
              </a:rPr>
              <a:t>has recognized the inherent value of certification and has signified a strong interest in pursuing nursing board certification in his or her specialty of _________________.</a:t>
            </a:r>
          </a:p>
          <a:p>
            <a:r>
              <a:rPr lang="en-US" sz="1600" dirty="0" smtClean="0">
                <a:latin typeface="Bodoni MT Black" pitchFamily="18" charset="0"/>
              </a:rPr>
              <a:t> </a:t>
            </a:r>
          </a:p>
          <a:p>
            <a:r>
              <a:rPr lang="en-US" sz="1600" dirty="0" smtClean="0">
                <a:latin typeface="Bodoni MT Black" pitchFamily="18" charset="0"/>
              </a:rPr>
              <a:t>This certificate serves as a visual as well as a symbolic reminder that the journey towards certification is a choice and a commitment. It is also a partnership between the individual and the employer.</a:t>
            </a:r>
          </a:p>
          <a:p>
            <a:r>
              <a:rPr lang="en-US" sz="1600" dirty="0" smtClean="0">
                <a:latin typeface="Bodoni MT Black" pitchFamily="18" charset="0"/>
              </a:rPr>
              <a:t> </a:t>
            </a:r>
          </a:p>
          <a:p>
            <a:r>
              <a:rPr lang="en-US" sz="1600" dirty="0" smtClean="0">
                <a:latin typeface="Bodoni MT Black" pitchFamily="18" charset="0"/>
              </a:rPr>
              <a:t>Today, I am making the first step towards certification by making a decision to map out a reasonable plan with the end in view of getting certified within 365 days from the date below, which would be ________201_...or apply to test once I have the required practice hours.</a:t>
            </a:r>
          </a:p>
          <a:p>
            <a:pPr>
              <a:lnSpc>
                <a:spcPct val="120000"/>
              </a:lnSpc>
            </a:pPr>
            <a:endParaRPr lang="en-US" sz="4800" dirty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en-US" sz="1200" i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lnSpc>
                <a:spcPct val="160000"/>
              </a:lnSpc>
            </a:pPr>
            <a:endParaRPr lang="en-US" sz="1200" i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6203" name="Text Box 1083"/>
          <p:cNvSpPr txBox="1">
            <a:spLocks noChangeArrowheads="1"/>
          </p:cNvSpPr>
          <p:nvPr/>
        </p:nvSpPr>
        <p:spPr bwMode="auto">
          <a:xfrm>
            <a:off x="2514600" y="228600"/>
            <a:ext cx="6477000" cy="553998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Arial Narrow" pitchFamily="34" charset="0"/>
              </a:rPr>
              <a:t>Certificate of Strong Interest</a:t>
            </a:r>
            <a:endParaRPr lang="en-US" sz="1800" dirty="0">
              <a:solidFill>
                <a:schemeClr val="tx2"/>
              </a:solidFill>
              <a:latin typeface="Bodoni MT Black" pitchFamily="18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rtificate of completion">
  <a:themeElements>
    <a:clrScheme name="Achievement 3">
      <a:dk1>
        <a:srgbClr val="000000"/>
      </a:dk1>
      <a:lt1>
        <a:srgbClr val="FFFFFF"/>
      </a:lt1>
      <a:dk2>
        <a:srgbClr val="003399"/>
      </a:dk2>
      <a:lt2>
        <a:srgbClr val="808000"/>
      </a:lt2>
      <a:accent1>
        <a:srgbClr val="0066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AAB8E2"/>
      </a:accent5>
      <a:accent6>
        <a:srgbClr val="002D8A"/>
      </a:accent6>
      <a:hlink>
        <a:srgbClr val="FF9933"/>
      </a:hlink>
      <a:folHlink>
        <a:srgbClr val="FFCC66"/>
      </a:folHlink>
    </a:clrScheme>
    <a:fontScheme name="Achievemen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sq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sq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hievement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2">
        <a:dk1>
          <a:srgbClr val="000000"/>
        </a:dk1>
        <a:lt1>
          <a:srgbClr val="FFFFFF"/>
        </a:lt1>
        <a:dk2>
          <a:srgbClr val="003399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FF9933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3">
        <a:dk1>
          <a:srgbClr val="000000"/>
        </a:dk1>
        <a:lt1>
          <a:srgbClr val="FFFFFF"/>
        </a:lt1>
        <a:dk2>
          <a:srgbClr val="003399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FF9933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4">
        <a:dk1>
          <a:srgbClr val="000000"/>
        </a:dk1>
        <a:lt1>
          <a:srgbClr val="FFFFFF"/>
        </a:lt1>
        <a:dk2>
          <a:srgbClr val="003399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FF66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5">
        <a:dk1>
          <a:srgbClr val="000000"/>
        </a:dk1>
        <a:lt1>
          <a:srgbClr val="FFFFFF"/>
        </a:lt1>
        <a:dk2>
          <a:srgbClr val="003399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0033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6">
        <a:dk1>
          <a:srgbClr val="000000"/>
        </a:dk1>
        <a:lt1>
          <a:srgbClr val="FFFFFF"/>
        </a:lt1>
        <a:dk2>
          <a:srgbClr val="CC0000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CC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7">
        <a:dk1>
          <a:srgbClr val="777777"/>
        </a:dk1>
        <a:lt1>
          <a:srgbClr val="FFFFFF"/>
        </a:lt1>
        <a:dk2>
          <a:srgbClr val="6600CC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656565"/>
        </a:accent4>
        <a:accent5>
          <a:srgbClr val="FFFFFF"/>
        </a:accent5>
        <a:accent6>
          <a:srgbClr val="2D2DB9"/>
        </a:accent6>
        <a:hlink>
          <a:srgbClr val="6600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hievement 8">
        <a:dk1>
          <a:srgbClr val="000000"/>
        </a:dk1>
        <a:lt1>
          <a:srgbClr val="FFFFFF"/>
        </a:lt1>
        <a:dk2>
          <a:srgbClr val="336699"/>
        </a:dk2>
        <a:lt2>
          <a:srgbClr val="808000"/>
        </a:lt2>
        <a:accent1>
          <a:srgbClr val="0066CC"/>
        </a:accent1>
        <a:accent2>
          <a:srgbClr val="0033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002D8A"/>
        </a:accent6>
        <a:hlink>
          <a:srgbClr val="336699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BB1079D-D35A-45E8-8247-5827DC0CBA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223513-0D07-4449-B544-08DB035AC857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9CB83EA-E824-42D1-AFAE-FAAF1B5024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Certificate of completion</Template>
  <TotalTime>423</TotalTime>
  <Words>42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Certificate of completion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reggiedoc</dc:creator>
  <cp:lastModifiedBy>reggiedoc</cp:lastModifiedBy>
  <cp:revision>32</cp:revision>
  <cp:lastPrinted>1601-01-01T00:00:00Z</cp:lastPrinted>
  <dcterms:created xsi:type="dcterms:W3CDTF">2010-02-20T17:52:32Z</dcterms:created>
  <dcterms:modified xsi:type="dcterms:W3CDTF">2012-04-27T11:03:05Z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TC060889271033</vt:lpwstr>
  </property>
</Properties>
</file>