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handoutMasterIdLst>
    <p:handoutMasterId r:id="rId78"/>
  </p:handoutMasterIdLst>
  <p:sldIdLst>
    <p:sldId id="257" r:id="rId2"/>
    <p:sldId id="258" r:id="rId3"/>
    <p:sldId id="333"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335" r:id="rId40"/>
    <p:sldId id="297" r:id="rId41"/>
    <p:sldId id="334" r:id="rId42"/>
    <p:sldId id="305" r:id="rId43"/>
    <p:sldId id="300" r:id="rId44"/>
    <p:sldId id="301" r:id="rId45"/>
    <p:sldId id="302" r:id="rId46"/>
    <p:sldId id="303" r:id="rId47"/>
    <p:sldId id="304" r:id="rId48"/>
    <p:sldId id="336" r:id="rId49"/>
    <p:sldId id="306" r:id="rId50"/>
    <p:sldId id="307" r:id="rId51"/>
    <p:sldId id="308" r:id="rId52"/>
    <p:sldId id="309" r:id="rId53"/>
    <p:sldId id="311" r:id="rId54"/>
    <p:sldId id="310"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595" autoAdjust="0"/>
  </p:normalViewPr>
  <p:slideViewPr>
    <p:cSldViewPr>
      <p:cViewPr>
        <p:scale>
          <a:sx n="75" d="100"/>
          <a:sy n="75"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6C9A6DFC-7336-4B61-B9D6-2F6559A27989}" type="datetimeFigureOut">
              <a:rPr lang="en-US" smtClean="0"/>
              <a:pPr/>
              <a:t>1/2/2013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B9BEAE17-6F5F-4A52-A15A-DD0779B1B72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62C03421-B3F9-4355-AEEB-1CA93A52C2B7}" type="datetimeFigureOut">
              <a:rPr lang="en-US" smtClean="0"/>
              <a:t>1/2/2013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9CB51C8B-A98D-4370-9DE5-571ACE31263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65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CB51C8B-A98D-4370-9DE5-571ACE31263C}"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3D951A-4707-49D4-97DB-61D441ABB9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CC372A-CED4-4762-B929-91D0759AE13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862BDA-C5DB-49B6-B7B4-AC6E92F8480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7C7A289-30ED-4A59-B5C7-81FE4D5D659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FBB2C9F0-6039-40A5-835C-F17280C5C1E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D7A7AC-F231-451E-A955-C7A2A334745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1B0C1B-9C16-4A18-889B-D415C2D2AC5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D78A57B-AE32-41D7-9232-B1E214B57BD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919BD0F-2BE6-4452-97C8-94255AC982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69ED780-9F35-41F5-A75F-D09A6EBF61E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EAC074C-489E-4A1F-BE9C-90A576C1A3B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893E454-A0B2-4C88-88CF-FBCA3A190E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DA2B11-FC59-4021-A169-77E81E3538F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1"/>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0C417DF-4799-4A7B-BA16-3A13C22E01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indent="4763" algn="l" rtl="0" fontAlgn="base">
        <a:spcBef>
          <a:spcPct val="20000"/>
        </a:spcBef>
        <a:spcAft>
          <a:spcPct val="0"/>
        </a:spcAft>
        <a:buChar char="•"/>
        <a:defRPr sz="3200">
          <a:solidFill>
            <a:schemeClr val="tx1"/>
          </a:solidFill>
          <a:latin typeface="+mn-lt"/>
          <a:ea typeface="+mn-ea"/>
          <a:cs typeface="+mn-cs"/>
        </a:defRPr>
      </a:lvl1pPr>
      <a:lvl2pPr marL="234950" indent="3175" algn="l" rtl="0" fontAlgn="base">
        <a:spcBef>
          <a:spcPct val="20000"/>
        </a:spcBef>
        <a:spcAft>
          <a:spcPct val="0"/>
        </a:spcAft>
        <a:buChar char="–"/>
        <a:defRPr sz="2800">
          <a:solidFill>
            <a:schemeClr val="tx1"/>
          </a:solidFill>
          <a:latin typeface="+mn-lt"/>
        </a:defRPr>
      </a:lvl2pPr>
      <a:lvl3pPr marL="452438" indent="4763" algn="l" rtl="0" fontAlgn="base">
        <a:spcBef>
          <a:spcPct val="20000"/>
        </a:spcBef>
        <a:spcAft>
          <a:spcPct val="0"/>
        </a:spcAft>
        <a:buChar char="•"/>
        <a:defRPr sz="2400">
          <a:solidFill>
            <a:schemeClr val="tx1"/>
          </a:solidFill>
          <a:latin typeface="+mn-lt"/>
        </a:defRPr>
      </a:lvl3pPr>
      <a:lvl4pPr marL="703263" indent="9525" algn="l" rtl="0" fontAlgn="base">
        <a:spcBef>
          <a:spcPct val="20000"/>
        </a:spcBef>
        <a:spcAft>
          <a:spcPct val="0"/>
        </a:spcAft>
        <a:buChar char="–"/>
        <a:defRPr sz="2000">
          <a:solidFill>
            <a:schemeClr val="tx1"/>
          </a:solidFill>
          <a:latin typeface="+mn-lt"/>
        </a:defRPr>
      </a:lvl4pPr>
      <a:lvl5pPr marL="922338" indent="9525" algn="l" rtl="0" fontAlgn="base">
        <a:spcBef>
          <a:spcPct val="20000"/>
        </a:spcBef>
        <a:spcAft>
          <a:spcPct val="0"/>
        </a:spcAft>
        <a:buChar char="»"/>
        <a:defRPr sz="2000">
          <a:solidFill>
            <a:schemeClr val="tx1"/>
          </a:solidFill>
          <a:latin typeface="+mn-lt"/>
        </a:defRPr>
      </a:lvl5pPr>
      <a:lvl6pPr marL="1379538" indent="9525" algn="l" rtl="0" fontAlgn="base">
        <a:spcBef>
          <a:spcPct val="20000"/>
        </a:spcBef>
        <a:spcAft>
          <a:spcPct val="0"/>
        </a:spcAft>
        <a:buChar char="»"/>
        <a:defRPr sz="2000">
          <a:solidFill>
            <a:schemeClr val="tx1"/>
          </a:solidFill>
          <a:latin typeface="+mn-lt"/>
        </a:defRPr>
      </a:lvl6pPr>
      <a:lvl7pPr marL="1836738" indent="9525" algn="l" rtl="0" fontAlgn="base">
        <a:spcBef>
          <a:spcPct val="20000"/>
        </a:spcBef>
        <a:spcAft>
          <a:spcPct val="0"/>
        </a:spcAft>
        <a:buChar char="»"/>
        <a:defRPr sz="2000">
          <a:solidFill>
            <a:schemeClr val="tx1"/>
          </a:solidFill>
          <a:latin typeface="+mn-lt"/>
        </a:defRPr>
      </a:lvl7pPr>
      <a:lvl8pPr marL="2293938" indent="9525" algn="l" rtl="0" fontAlgn="base">
        <a:spcBef>
          <a:spcPct val="20000"/>
        </a:spcBef>
        <a:spcAft>
          <a:spcPct val="0"/>
        </a:spcAft>
        <a:buChar char="»"/>
        <a:defRPr sz="2000">
          <a:solidFill>
            <a:schemeClr val="tx1"/>
          </a:solidFill>
          <a:latin typeface="+mn-lt"/>
        </a:defRPr>
      </a:lvl8pPr>
      <a:lvl9pPr marL="2751138" indent="9525"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a:xfrm>
            <a:off x="0" y="274638"/>
            <a:ext cx="9144000" cy="411162"/>
          </a:xfrm>
        </p:spPr>
        <p:txBody>
          <a:bodyPr/>
          <a:lstStyle/>
          <a:p>
            <a:r>
              <a:rPr lang="en-US" sz="2400" b="1">
                <a:solidFill>
                  <a:schemeClr val="accent2"/>
                </a:solidFill>
              </a:rPr>
              <a:t>Moderate Sedation In-Service Training Web Course Credits</a:t>
            </a:r>
            <a:r>
              <a:rPr lang="en-US" sz="2400">
                <a:solidFill>
                  <a:schemeClr val="accent2"/>
                </a:solidFill>
              </a:rPr>
              <a:t> </a:t>
            </a:r>
            <a:br>
              <a:rPr lang="en-US" sz="2400">
                <a:solidFill>
                  <a:schemeClr val="accent2"/>
                </a:solidFill>
              </a:rPr>
            </a:br>
            <a:endParaRPr lang="en-US" sz="2400">
              <a:solidFill>
                <a:schemeClr val="accent2"/>
              </a:solidFill>
            </a:endParaRPr>
          </a:p>
        </p:txBody>
      </p:sp>
      <p:sp>
        <p:nvSpPr>
          <p:cNvPr id="3078" name="Rectangle 6"/>
          <p:cNvSpPr>
            <a:spLocks noGrp="1" noChangeArrowheads="1"/>
          </p:cNvSpPr>
          <p:nvPr>
            <p:ph type="body" idx="1"/>
          </p:nvPr>
        </p:nvSpPr>
        <p:spPr>
          <a:xfrm>
            <a:off x="533400" y="609600"/>
            <a:ext cx="8610600" cy="5943600"/>
          </a:xfrm>
        </p:spPr>
        <p:txBody>
          <a:bodyPr/>
          <a:lstStyle/>
          <a:p>
            <a:pPr marL="6350" indent="-1588">
              <a:buFontTx/>
              <a:buNone/>
            </a:pPr>
            <a:r>
              <a:rPr lang="en-US" sz="1600"/>
              <a:t>Developed by </a:t>
            </a:r>
            <a:r>
              <a:rPr lang="en-US" sz="1600" b="1"/>
              <a:t>The Employee Education System</a:t>
            </a:r>
            <a:r>
              <a:rPr lang="en-US" sz="1600"/>
              <a:t> in conjunction with the </a:t>
            </a:r>
            <a:r>
              <a:rPr lang="en-US" sz="1600" b="1"/>
              <a:t>VHA National Anesthesia Service</a:t>
            </a:r>
            <a:br>
              <a:rPr lang="en-US" sz="1600" b="1"/>
            </a:br>
            <a:r>
              <a:rPr lang="en-US" sz="1600"/>
              <a:t>(Patient Care Services), Michael J Bishop, MD, Director </a:t>
            </a:r>
          </a:p>
          <a:p>
            <a:pPr marL="6350" indent="-1588">
              <a:buFontTx/>
              <a:buNone/>
            </a:pPr>
            <a:endParaRPr lang="en-US" sz="1600"/>
          </a:p>
          <a:p>
            <a:pPr marL="6350" indent="-1588">
              <a:buFontTx/>
              <a:buNone/>
            </a:pPr>
            <a:r>
              <a:rPr lang="en-US" sz="1600" b="1"/>
              <a:t>LEAD AUTHOR:</a:t>
            </a:r>
            <a:br>
              <a:rPr lang="en-US" sz="1600" b="1"/>
            </a:br>
            <a:r>
              <a:rPr lang="en-US" sz="1600"/>
              <a:t>Vadim Vornik, MD, Department of Anesthesiology, North Texas VA</a:t>
            </a:r>
          </a:p>
          <a:p>
            <a:pPr marL="6350" indent="-1588">
              <a:buFontTx/>
              <a:buNone/>
            </a:pPr>
            <a:endParaRPr lang="en-US" sz="1600"/>
          </a:p>
          <a:p>
            <a:pPr marL="6350" indent="-1588">
              <a:spcBef>
                <a:spcPct val="0"/>
              </a:spcBef>
              <a:buFontTx/>
              <a:buNone/>
            </a:pPr>
            <a:r>
              <a:rPr lang="en-US" sz="1600" b="1"/>
              <a:t>MODERATE SEDATION WORKGROUP MEMBERS:</a:t>
            </a:r>
            <a:r>
              <a:rPr lang="en-US" sz="1600"/>
              <a:t> </a:t>
            </a:r>
          </a:p>
          <a:p>
            <a:pPr marL="6350" indent="-1588">
              <a:spcBef>
                <a:spcPct val="0"/>
              </a:spcBef>
            </a:pPr>
            <a:r>
              <a:rPr lang="en-US" sz="1600"/>
              <a:t>Beverly O’Connor-Griffin, CRNA, Bay Pines VA </a:t>
            </a:r>
          </a:p>
          <a:p>
            <a:pPr marL="6350" indent="-1588">
              <a:spcBef>
                <a:spcPct val="0"/>
              </a:spcBef>
            </a:pPr>
            <a:r>
              <a:rPr lang="en-US" sz="1600"/>
              <a:t>Susan T Brooks, RN, Baltimore VA </a:t>
            </a:r>
          </a:p>
          <a:p>
            <a:pPr marL="6350" indent="-1588">
              <a:spcBef>
                <a:spcPct val="0"/>
              </a:spcBef>
            </a:pPr>
            <a:r>
              <a:rPr lang="en-US" sz="1600"/>
              <a:t>Grace Chien, MD, Portland VAMC </a:t>
            </a:r>
          </a:p>
          <a:p>
            <a:pPr marL="6350" indent="-1588">
              <a:spcBef>
                <a:spcPct val="0"/>
              </a:spcBef>
            </a:pPr>
            <a:r>
              <a:rPr lang="en-US" sz="1600"/>
              <a:t>Kent Yucel, MD, Boston VA Health Care System </a:t>
            </a:r>
          </a:p>
          <a:p>
            <a:pPr marL="6350" indent="-1588">
              <a:spcBef>
                <a:spcPct val="0"/>
              </a:spcBef>
            </a:pPr>
            <a:r>
              <a:rPr lang="en-US" sz="1600"/>
              <a:t>Sean Kennedy, MD, (Anesthesiology Field Advisory Committee), Philadelphia VA</a:t>
            </a:r>
          </a:p>
          <a:p>
            <a:pPr marL="6350" indent="-1588">
              <a:spcBef>
                <a:spcPct val="0"/>
              </a:spcBef>
            </a:pPr>
            <a:r>
              <a:rPr lang="en-US" sz="1600"/>
              <a:t>Susan Valley, MD, (Anesthesiology Field Advisory Committee), Northern California VA HCS</a:t>
            </a:r>
          </a:p>
          <a:p>
            <a:pPr marL="6350" indent="-1588">
              <a:spcBef>
                <a:spcPct val="0"/>
              </a:spcBef>
            </a:pPr>
            <a:r>
              <a:rPr lang="en-US" sz="1600"/>
              <a:t>Jonathan Mark, MD, (Anesthesiology Field Advisory Committee)Durham VA</a:t>
            </a:r>
          </a:p>
          <a:p>
            <a:pPr marL="6350" indent="-1588">
              <a:spcBef>
                <a:spcPct val="0"/>
              </a:spcBef>
            </a:pPr>
            <a:r>
              <a:rPr lang="en-US" sz="1600"/>
              <a:t>Douglas Rotte, (Central Office Anesthesiology Health Systems Specialist) </a:t>
            </a:r>
          </a:p>
          <a:p>
            <a:pPr marL="6350" indent="-1588">
              <a:spcBef>
                <a:spcPct val="0"/>
              </a:spcBef>
              <a:buFontTx/>
              <a:buNone/>
            </a:pPr>
            <a:endParaRPr lang="en-US" sz="1600"/>
          </a:p>
          <a:p>
            <a:pPr marL="6350" indent="-1588">
              <a:spcBef>
                <a:spcPct val="0"/>
              </a:spcBef>
              <a:buFontTx/>
              <a:buNone/>
            </a:pPr>
            <a:r>
              <a:rPr lang="en-US" sz="1600" b="1"/>
              <a:t>EES PROJECT TEAM: </a:t>
            </a:r>
            <a:br>
              <a:rPr lang="en-US" sz="1600" b="1"/>
            </a:br>
            <a:r>
              <a:rPr lang="en-US" sz="1600"/>
              <a:t>Richard Lussier, DR. P. H. - Program Manager, Employee Education System</a:t>
            </a:r>
            <a:br>
              <a:rPr lang="en-US" sz="1600"/>
            </a:br>
            <a:r>
              <a:rPr lang="en-US" sz="1600"/>
              <a:t>Beau Chandler - Program Specialist, Employee Education System</a:t>
            </a:r>
            <a:br>
              <a:rPr lang="en-US" sz="1600"/>
            </a:br>
            <a:r>
              <a:rPr lang="en-US" sz="1600"/>
              <a:t>Darea Chappelle - Program Specialist, Employee Education System</a:t>
            </a:r>
            <a:br>
              <a:rPr lang="en-US" sz="1600"/>
            </a:br>
            <a:r>
              <a:rPr lang="en-US" sz="1600"/>
              <a:t>Russell Bennett, MBA - Media Producer, Employee Education System</a:t>
            </a:r>
            <a:r>
              <a:rPr lang="en-US" sz="1600">
                <a:hlinkClick r:id=""/>
              </a:rPr>
              <a:t/>
            </a:r>
            <a:br>
              <a:rPr lang="en-US" sz="1600">
                <a:hlinkClick r:id=""/>
              </a:rPr>
            </a:br>
            <a:r>
              <a:rPr lang="en-US" sz="1600" b="1">
                <a:hlinkClick r:id=""/>
              </a:rPr>
              <a:t> </a:t>
            </a:r>
            <a:endParaRPr lang="en-US" sz="1600"/>
          </a:p>
        </p:txBody>
      </p:sp>
      <p:sp>
        <p:nvSpPr>
          <p:cNvPr id="3079"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lvl="4">
              <a:buFontTx/>
              <a:buChar cha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solidFill>
                  <a:schemeClr val="accent2"/>
                </a:solidFill>
              </a:rPr>
              <a:t>Definitions </a:t>
            </a:r>
          </a:p>
        </p:txBody>
      </p:sp>
      <p:sp>
        <p:nvSpPr>
          <p:cNvPr id="18435" name="Rectangle 3"/>
          <p:cNvSpPr>
            <a:spLocks noGrp="1" noChangeArrowheads="1"/>
          </p:cNvSpPr>
          <p:nvPr>
            <p:ph type="body" idx="1"/>
          </p:nvPr>
        </p:nvSpPr>
        <p:spPr>
          <a:xfrm>
            <a:off x="457200" y="1295400"/>
            <a:ext cx="8458200" cy="5257800"/>
          </a:xfrm>
        </p:spPr>
        <p:txBody>
          <a:bodyPr/>
          <a:lstStyle/>
          <a:p>
            <a:pPr>
              <a:lnSpc>
                <a:spcPct val="90000"/>
              </a:lnSpc>
              <a:buClr>
                <a:schemeClr val="accent2"/>
              </a:buClr>
            </a:pPr>
            <a:r>
              <a:rPr lang="en-US" sz="2800"/>
              <a:t>Because it is not always possible to predict how each patient will respond to sedative and/or analgesic medications, practitioners intending to produce a given level of sedation should be able to rescue patients whose level of sedation becomes deeper than initially intended! </a:t>
            </a:r>
          </a:p>
          <a:p>
            <a:pPr>
              <a:lnSpc>
                <a:spcPct val="90000"/>
              </a:lnSpc>
              <a:buFontTx/>
              <a:buNone/>
            </a:pPr>
            <a:endParaRPr lang="en-US" sz="2000" i="1"/>
          </a:p>
          <a:p>
            <a:pPr>
              <a:lnSpc>
                <a:spcPct val="90000"/>
              </a:lnSpc>
              <a:buFontTx/>
              <a:buNone/>
            </a:pPr>
            <a:r>
              <a:rPr lang="en-US" sz="2800" i="1"/>
              <a:t>e.g.: The practitioner who provides </a:t>
            </a:r>
            <a:r>
              <a:rPr lang="en-US" sz="2800" b="1" i="1"/>
              <a:t>moderate sedation</a:t>
            </a:r>
            <a:r>
              <a:rPr lang="en-US" sz="2800" i="1"/>
              <a:t> must be able to manage a compromised airway or hypoventilation in a patient who cannot be easily aroused, but responds purposefully following repeated or painful stimulation (</a:t>
            </a:r>
            <a:r>
              <a:rPr lang="en-US" sz="2800" b="1" i="1"/>
              <a:t>deep sedation/ analgesia</a:t>
            </a:r>
            <a:r>
              <a:rPr lang="en-US" sz="2800" i="1"/>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marL="1773238" defTabSz="1027113">
              <a:buFontTx/>
              <a:buNone/>
            </a:pPr>
            <a:endParaRPr lang="en-US">
              <a:solidFill>
                <a:schemeClr val="accent2"/>
              </a:solidFill>
            </a:endParaRPr>
          </a:p>
          <a:p>
            <a:pPr marL="1773238" defTabSz="1027113">
              <a:buFontTx/>
              <a:buNone/>
            </a:pPr>
            <a:endParaRPr lang="en-US" sz="3600">
              <a:solidFill>
                <a:schemeClr val="accent2"/>
              </a:solidFill>
            </a:endParaRPr>
          </a:p>
          <a:p>
            <a:pPr marL="1773238" algn="r" defTabSz="1027113">
              <a:buFontTx/>
              <a:buNone/>
            </a:pPr>
            <a:r>
              <a:rPr lang="en-US" sz="3600">
                <a:solidFill>
                  <a:schemeClr val="accent2"/>
                </a:solidFill>
              </a:rPr>
              <a:t>Part 2: Pre-sedation Assessment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274638"/>
            <a:ext cx="8686800" cy="1143000"/>
          </a:xfrm>
        </p:spPr>
        <p:txBody>
          <a:bodyPr/>
          <a:lstStyle/>
          <a:p>
            <a:r>
              <a:rPr lang="en-US">
                <a:solidFill>
                  <a:schemeClr val="accent2"/>
                </a:solidFill>
              </a:rPr>
              <a:t>The Goals of Pre-Sedation Patient Assessment</a:t>
            </a:r>
            <a:r>
              <a:rPr lang="en-US" sz="4000"/>
              <a:t> </a:t>
            </a:r>
          </a:p>
        </p:txBody>
      </p:sp>
      <p:sp>
        <p:nvSpPr>
          <p:cNvPr id="20483" name="Rectangle 3"/>
          <p:cNvSpPr>
            <a:spLocks noGrp="1" noChangeArrowheads="1"/>
          </p:cNvSpPr>
          <p:nvPr>
            <p:ph type="body" idx="1"/>
          </p:nvPr>
        </p:nvSpPr>
        <p:spPr/>
        <p:txBody>
          <a:bodyPr/>
          <a:lstStyle/>
          <a:p>
            <a:pPr>
              <a:lnSpc>
                <a:spcPct val="80000"/>
              </a:lnSpc>
              <a:buClr>
                <a:schemeClr val="accent2"/>
              </a:buClr>
            </a:pPr>
            <a:r>
              <a:rPr lang="en-US" sz="2800"/>
              <a:t>Identify pre-sedation risk factors </a:t>
            </a:r>
          </a:p>
          <a:p>
            <a:pPr>
              <a:lnSpc>
                <a:spcPct val="80000"/>
              </a:lnSpc>
              <a:buClr>
                <a:schemeClr val="accent2"/>
              </a:buClr>
            </a:pPr>
            <a:r>
              <a:rPr lang="en-US" sz="2800"/>
              <a:t>Determine if any pre-sedation investigations or specialty consultations are required </a:t>
            </a:r>
          </a:p>
          <a:p>
            <a:pPr>
              <a:lnSpc>
                <a:spcPct val="80000"/>
              </a:lnSpc>
              <a:buClr>
                <a:schemeClr val="accent2"/>
              </a:buClr>
            </a:pPr>
            <a:r>
              <a:rPr lang="en-US" sz="2800"/>
              <a:t>Optimize the patient’s condition prior to the procedure </a:t>
            </a:r>
          </a:p>
          <a:p>
            <a:pPr>
              <a:lnSpc>
                <a:spcPct val="80000"/>
              </a:lnSpc>
              <a:buClr>
                <a:schemeClr val="accent2"/>
              </a:buClr>
            </a:pPr>
            <a:r>
              <a:rPr lang="en-US" sz="2800"/>
              <a:t>Review available documentation related to previous sedation/analgesia </a:t>
            </a:r>
          </a:p>
          <a:p>
            <a:pPr>
              <a:lnSpc>
                <a:spcPct val="80000"/>
              </a:lnSpc>
              <a:buClr>
                <a:schemeClr val="accent2"/>
              </a:buClr>
            </a:pPr>
            <a:r>
              <a:rPr lang="en-US" sz="2800"/>
              <a:t>Formulate a sedation plan </a:t>
            </a:r>
          </a:p>
          <a:p>
            <a:pPr>
              <a:lnSpc>
                <a:spcPct val="80000"/>
              </a:lnSpc>
              <a:buClr>
                <a:schemeClr val="accent2"/>
              </a:buClr>
            </a:pPr>
            <a:r>
              <a:rPr lang="en-US" sz="2800"/>
              <a:t>Obtain informed consent </a:t>
            </a:r>
          </a:p>
          <a:p>
            <a:pPr>
              <a:lnSpc>
                <a:spcPct val="80000"/>
              </a:lnSpc>
              <a:buClr>
                <a:schemeClr val="accent2"/>
              </a:buClr>
            </a:pPr>
            <a:r>
              <a:rPr lang="en-US" sz="2800"/>
              <a:t>Reduce patient’s anxiety through education and communication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944562"/>
          </a:xfrm>
        </p:spPr>
        <p:txBody>
          <a:bodyPr/>
          <a:lstStyle/>
          <a:p>
            <a:r>
              <a:rPr lang="en-US">
                <a:solidFill>
                  <a:schemeClr val="accent2"/>
                </a:solidFill>
              </a:rPr>
              <a:t>Conducting the Pre-Procedure Assessment</a:t>
            </a:r>
            <a:r>
              <a:rPr lang="en-US" sz="4000"/>
              <a:t> </a:t>
            </a:r>
          </a:p>
        </p:txBody>
      </p:sp>
      <p:sp>
        <p:nvSpPr>
          <p:cNvPr id="21507" name="Rectangle 3"/>
          <p:cNvSpPr>
            <a:spLocks noGrp="1" noChangeArrowheads="1"/>
          </p:cNvSpPr>
          <p:nvPr>
            <p:ph type="body" idx="1"/>
          </p:nvPr>
        </p:nvSpPr>
        <p:spPr>
          <a:xfrm>
            <a:off x="457200" y="1600200"/>
            <a:ext cx="8686800" cy="5029200"/>
          </a:xfrm>
        </p:spPr>
        <p:txBody>
          <a:bodyPr/>
          <a:lstStyle/>
          <a:p>
            <a:pPr>
              <a:lnSpc>
                <a:spcPct val="80000"/>
              </a:lnSpc>
              <a:buClr>
                <a:schemeClr val="accent2"/>
              </a:buClr>
            </a:pPr>
            <a:r>
              <a:rPr lang="en-US" sz="2200"/>
              <a:t>The assessment is best conducted by the provider who will participate in the administration of sedation. If it is not possible, a different qualified staff member can perform the pre-procedure evaluation.  In any case, an LIP must either complete or sign off on the assessment prior to the start of the case and/or administration of sedation.</a:t>
            </a:r>
          </a:p>
          <a:p>
            <a:pPr>
              <a:lnSpc>
                <a:spcPct val="80000"/>
              </a:lnSpc>
              <a:buClr>
                <a:schemeClr val="accent2"/>
              </a:buClr>
            </a:pPr>
            <a:r>
              <a:rPr lang="en-US" sz="2200"/>
              <a:t>When possible, pre-sedation assessment should be conducted several days prior to the proposed procedure to allow sufficient time for the collection of consults and laboratory results. </a:t>
            </a:r>
          </a:p>
          <a:p>
            <a:pPr>
              <a:lnSpc>
                <a:spcPct val="80000"/>
              </a:lnSpc>
              <a:buClr>
                <a:schemeClr val="accent2"/>
              </a:buClr>
            </a:pPr>
            <a:r>
              <a:rPr lang="en-US" sz="2200"/>
              <a:t>The pre-sedation assessment must be completed before the administration of any sedative agent. A set of vital signs must be documented prior to giving any sedatives. On the basis of the collected information a sedation plan should be developed and clearly documented in the chart. </a:t>
            </a:r>
          </a:p>
          <a:p>
            <a:pPr>
              <a:lnSpc>
                <a:spcPct val="80000"/>
              </a:lnSpc>
              <a:buClr>
                <a:schemeClr val="accent2"/>
              </a:buClr>
            </a:pPr>
            <a:r>
              <a:rPr lang="en-US" sz="2200"/>
              <a:t>The patient must be reassessed again immediately prior to the  procedure. Any interval changes must be documented in the chart and addressed if necessary.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solidFill>
                  <a:schemeClr val="accent2"/>
                </a:solidFill>
              </a:rPr>
              <a:t>Components of the Pre-Sedation Evaluation</a:t>
            </a:r>
            <a:r>
              <a:rPr lang="en-US" sz="4000"/>
              <a:t> </a:t>
            </a:r>
          </a:p>
        </p:txBody>
      </p:sp>
      <p:sp>
        <p:nvSpPr>
          <p:cNvPr id="22531" name="Rectangle 3"/>
          <p:cNvSpPr>
            <a:spLocks noGrp="1" noChangeArrowheads="1"/>
          </p:cNvSpPr>
          <p:nvPr>
            <p:ph type="body" idx="1"/>
          </p:nvPr>
        </p:nvSpPr>
        <p:spPr>
          <a:xfrm>
            <a:off x="457200" y="1828800"/>
            <a:ext cx="8229600" cy="4525963"/>
          </a:xfrm>
        </p:spPr>
        <p:txBody>
          <a:bodyPr/>
          <a:lstStyle/>
          <a:p>
            <a:pPr>
              <a:lnSpc>
                <a:spcPct val="80000"/>
              </a:lnSpc>
              <a:buClr>
                <a:schemeClr val="accent2"/>
              </a:buClr>
            </a:pPr>
            <a:r>
              <a:rPr lang="en-US"/>
              <a:t>Documentation of relevant past medical history </a:t>
            </a:r>
          </a:p>
          <a:p>
            <a:pPr>
              <a:lnSpc>
                <a:spcPct val="80000"/>
              </a:lnSpc>
              <a:buClr>
                <a:schemeClr val="accent2"/>
              </a:buClr>
            </a:pPr>
            <a:endParaRPr lang="en-US"/>
          </a:p>
          <a:p>
            <a:pPr>
              <a:lnSpc>
                <a:spcPct val="80000"/>
              </a:lnSpc>
              <a:buClr>
                <a:schemeClr val="accent2"/>
              </a:buClr>
            </a:pPr>
            <a:r>
              <a:rPr lang="en-US"/>
              <a:t>Focused physical examination </a:t>
            </a:r>
          </a:p>
          <a:p>
            <a:pPr>
              <a:lnSpc>
                <a:spcPct val="80000"/>
              </a:lnSpc>
              <a:buClr>
                <a:schemeClr val="accent2"/>
              </a:buClr>
            </a:pPr>
            <a:endParaRPr lang="en-US"/>
          </a:p>
          <a:p>
            <a:pPr>
              <a:lnSpc>
                <a:spcPct val="80000"/>
              </a:lnSpc>
              <a:buClr>
                <a:schemeClr val="accent2"/>
              </a:buClr>
            </a:pPr>
            <a:r>
              <a:rPr lang="en-US"/>
              <a:t>Collecting relevant specialists’  consultations and tests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solidFill>
                  <a:schemeClr val="accent2"/>
                </a:solidFill>
              </a:rPr>
              <a:t>Collecting the Past Medical History (PMH)</a:t>
            </a:r>
          </a:p>
        </p:txBody>
      </p:sp>
      <p:sp>
        <p:nvSpPr>
          <p:cNvPr id="23555" name="Rectangle 3"/>
          <p:cNvSpPr>
            <a:spLocks noGrp="1" noChangeArrowheads="1"/>
          </p:cNvSpPr>
          <p:nvPr>
            <p:ph type="body" idx="1"/>
          </p:nvPr>
        </p:nvSpPr>
        <p:spPr/>
        <p:txBody>
          <a:bodyPr/>
          <a:lstStyle/>
          <a:p>
            <a:pPr>
              <a:lnSpc>
                <a:spcPct val="80000"/>
              </a:lnSpc>
              <a:buClr>
                <a:schemeClr val="accent2"/>
              </a:buClr>
            </a:pPr>
            <a:r>
              <a:rPr lang="en-US" sz="2800"/>
              <a:t>At least the following information should be collected:</a:t>
            </a:r>
          </a:p>
          <a:p>
            <a:pPr lvl="1">
              <a:lnSpc>
                <a:spcPct val="80000"/>
              </a:lnSpc>
              <a:buClr>
                <a:schemeClr val="accent2"/>
              </a:buClr>
            </a:pPr>
            <a:r>
              <a:rPr lang="en-US" sz="2400"/>
              <a:t>Height and weight (obesity, malnourishment)</a:t>
            </a:r>
          </a:p>
          <a:p>
            <a:pPr lvl="1">
              <a:lnSpc>
                <a:spcPct val="80000"/>
              </a:lnSpc>
              <a:buClr>
                <a:schemeClr val="accent2"/>
              </a:buClr>
            </a:pPr>
            <a:r>
              <a:rPr lang="en-US" sz="2400"/>
              <a:t>Major organ systems abnormalities and evaluation of the airway </a:t>
            </a:r>
          </a:p>
          <a:p>
            <a:pPr lvl="1">
              <a:lnSpc>
                <a:spcPct val="80000"/>
              </a:lnSpc>
              <a:buClr>
                <a:schemeClr val="accent2"/>
              </a:buClr>
            </a:pPr>
            <a:r>
              <a:rPr lang="en-US" sz="2400"/>
              <a:t>History of any previous adverse experiences with sedation/analgesia as well as regional and general anesthesia </a:t>
            </a:r>
          </a:p>
          <a:p>
            <a:pPr lvl="1">
              <a:lnSpc>
                <a:spcPct val="80000"/>
              </a:lnSpc>
              <a:buClr>
                <a:schemeClr val="accent2"/>
              </a:buClr>
            </a:pPr>
            <a:r>
              <a:rPr lang="en-US" sz="2400"/>
              <a:t>Drug allergies and current medications </a:t>
            </a:r>
          </a:p>
          <a:p>
            <a:pPr lvl="1">
              <a:lnSpc>
                <a:spcPct val="80000"/>
              </a:lnSpc>
              <a:buClr>
                <a:schemeClr val="accent2"/>
              </a:buClr>
            </a:pPr>
            <a:r>
              <a:rPr lang="en-US" sz="2400"/>
              <a:t>Tobacco, alcohol or substance use or abuse </a:t>
            </a:r>
          </a:p>
          <a:p>
            <a:pPr lvl="1">
              <a:lnSpc>
                <a:spcPct val="80000"/>
              </a:lnSpc>
              <a:buClr>
                <a:schemeClr val="accent2"/>
              </a:buClr>
            </a:pPr>
            <a:r>
              <a:rPr lang="en-US" sz="2400"/>
              <a:t>Time and nature of last oral intake </a:t>
            </a:r>
          </a:p>
          <a:p>
            <a:pPr lvl="1">
              <a:lnSpc>
                <a:spcPct val="80000"/>
              </a:lnSpc>
              <a:buClr>
                <a:schemeClr val="accent2"/>
              </a:buClr>
            </a:pPr>
            <a:r>
              <a:rPr lang="en-US" sz="2400"/>
              <a:t>An assessment of risk such as the American Society of Anesthesiologists Physical Status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868362"/>
          </a:xfrm>
        </p:spPr>
        <p:txBody>
          <a:bodyPr/>
          <a:lstStyle/>
          <a:p>
            <a:r>
              <a:rPr lang="en-US">
                <a:solidFill>
                  <a:schemeClr val="accent2"/>
                </a:solidFill>
              </a:rPr>
              <a:t>Obesity and Moderate Sedation</a:t>
            </a:r>
            <a:r>
              <a:rPr lang="en-US"/>
              <a:t> </a:t>
            </a:r>
          </a:p>
        </p:txBody>
      </p:sp>
      <p:sp>
        <p:nvSpPr>
          <p:cNvPr id="24579" name="Rectangle 3"/>
          <p:cNvSpPr>
            <a:spLocks noGrp="1" noChangeArrowheads="1"/>
          </p:cNvSpPr>
          <p:nvPr>
            <p:ph type="body" idx="1"/>
          </p:nvPr>
        </p:nvSpPr>
        <p:spPr>
          <a:xfrm>
            <a:off x="457200" y="1143000"/>
            <a:ext cx="8458200" cy="5715000"/>
          </a:xfrm>
        </p:spPr>
        <p:txBody>
          <a:bodyPr/>
          <a:lstStyle/>
          <a:p>
            <a:pPr>
              <a:lnSpc>
                <a:spcPct val="80000"/>
              </a:lnSpc>
              <a:buClr>
                <a:schemeClr val="accent2"/>
              </a:buClr>
            </a:pPr>
            <a:r>
              <a:rPr lang="en-US" sz="2400"/>
              <a:t>Morbidly obese patients undergoing sedation are under significantly higher risk of complications than non-obese patients with otherwise similar medical problems </a:t>
            </a:r>
          </a:p>
          <a:p>
            <a:pPr>
              <a:lnSpc>
                <a:spcPct val="80000"/>
              </a:lnSpc>
              <a:buClr>
                <a:schemeClr val="accent2"/>
              </a:buClr>
            </a:pPr>
            <a:r>
              <a:rPr lang="en-US" sz="2400"/>
              <a:t>The negative effect on organs and systems is directly related to the degree of obesity with minimal changes in overweight patients (BMI=25-29kg/m2) and maximal impact on morbidly obese patients (BMI above 35kg/m2)* </a:t>
            </a:r>
          </a:p>
          <a:p>
            <a:pPr>
              <a:lnSpc>
                <a:spcPct val="80000"/>
              </a:lnSpc>
              <a:buClr>
                <a:schemeClr val="accent2"/>
              </a:buClr>
            </a:pPr>
            <a:r>
              <a:rPr lang="en-US" sz="2400"/>
              <a:t>Obese patients have a high prevalence of obstructive apnea and desaturate quickly. In general no sedative drugs should be administered before all the monitors have been applied and airway equipment is readily available </a:t>
            </a:r>
          </a:p>
          <a:p>
            <a:pPr>
              <a:lnSpc>
                <a:spcPct val="80000"/>
              </a:lnSpc>
              <a:buClr>
                <a:schemeClr val="accent2"/>
              </a:buClr>
            </a:pPr>
            <a:r>
              <a:rPr lang="en-US" sz="2400"/>
              <a:t>Obese patients are prone to pulmonary aspiration secondary to decreased gastric motility, increased gastric volume and intra-gastric pressure. Pre-medication with antacids, gastric stimulants and H2-blockers may be needed prior to administering sedation</a:t>
            </a:r>
          </a:p>
          <a:p>
            <a:pPr>
              <a:lnSpc>
                <a:spcPct val="80000"/>
              </a:lnSpc>
            </a:pPr>
            <a:endParaRPr lang="en-US" sz="2400" i="1"/>
          </a:p>
          <a:p>
            <a:pPr>
              <a:lnSpc>
                <a:spcPct val="80000"/>
              </a:lnSpc>
              <a:buFontTx/>
              <a:buNone/>
            </a:pPr>
            <a:r>
              <a:rPr lang="en-US" sz="2000" i="1"/>
              <a:t>*Body Mass Index (BMI) = Weight (kg) / Height2 (M)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000">
                <a:solidFill>
                  <a:schemeClr val="accent2"/>
                </a:solidFill>
              </a:rPr>
              <a:t>Pharmacokinetics and Pharmacodynamics in Obesity</a:t>
            </a:r>
            <a:r>
              <a:rPr lang="en-US" sz="4000"/>
              <a:t> </a:t>
            </a:r>
          </a:p>
        </p:txBody>
      </p:sp>
      <p:sp>
        <p:nvSpPr>
          <p:cNvPr id="25603" name="Rectangle 3"/>
          <p:cNvSpPr>
            <a:spLocks noGrp="1" noChangeArrowheads="1"/>
          </p:cNvSpPr>
          <p:nvPr>
            <p:ph type="body" idx="1"/>
          </p:nvPr>
        </p:nvSpPr>
        <p:spPr>
          <a:xfrm>
            <a:off x="457200" y="1600200"/>
            <a:ext cx="8229600" cy="4876800"/>
          </a:xfrm>
        </p:spPr>
        <p:txBody>
          <a:bodyPr/>
          <a:lstStyle/>
          <a:p>
            <a:pPr>
              <a:lnSpc>
                <a:spcPct val="80000"/>
              </a:lnSpc>
              <a:buClr>
                <a:schemeClr val="accent2"/>
              </a:buClr>
            </a:pPr>
            <a:r>
              <a:rPr lang="en-US" sz="2400"/>
              <a:t>In obese patients lipophilic drugs (benzodiaiepines, opioids) may demonstrate longer elimination half-life. In addition the sensitivity to the sedative drugs is unpredictable in this population  </a:t>
            </a:r>
          </a:p>
          <a:p>
            <a:pPr>
              <a:lnSpc>
                <a:spcPct val="80000"/>
              </a:lnSpc>
              <a:buClr>
                <a:schemeClr val="accent2"/>
              </a:buClr>
            </a:pPr>
            <a:r>
              <a:rPr lang="en-US" sz="2400"/>
              <a:t>To minimize the development of deep sedation states, dosage requirements for sedative medications should be based</a:t>
            </a:r>
            <a:r>
              <a:rPr lang="en-US" sz="2400" i="1"/>
              <a:t> </a:t>
            </a:r>
            <a:r>
              <a:rPr lang="en-US" sz="2400"/>
              <a:t>on ideal body weight and NOT the patient’s actual weight </a:t>
            </a:r>
          </a:p>
          <a:p>
            <a:pPr>
              <a:lnSpc>
                <a:spcPct val="80000"/>
              </a:lnSpc>
              <a:buClr>
                <a:schemeClr val="accent2"/>
              </a:buClr>
            </a:pPr>
            <a:r>
              <a:rPr lang="en-US" sz="2400"/>
              <a:t>If obstructive sleep apnea is suspected further decrease in dosage of sedative medications (as much as 50% to 70%) may be needed </a:t>
            </a:r>
            <a:r>
              <a:rPr lang="en-US" sz="2400" b="1">
                <a:effectLst>
                  <a:outerShdw blurRad="38100" dist="38100" dir="2700000" algn="tl">
                    <a:srgbClr val="C0C0C0"/>
                  </a:outerShdw>
                </a:effectLst>
              </a:rPr>
              <a:t>    </a:t>
            </a:r>
          </a:p>
          <a:p>
            <a:pPr>
              <a:lnSpc>
                <a:spcPct val="80000"/>
              </a:lnSpc>
              <a:buClr>
                <a:schemeClr val="accent2"/>
              </a:buClr>
            </a:pPr>
            <a:endParaRPr lang="en-US" sz="2400" b="1">
              <a:effectLst>
                <a:outerShdw blurRad="38100" dist="38100" dir="2700000" algn="tl">
                  <a:srgbClr val="C0C0C0"/>
                </a:outerShdw>
              </a:effectLst>
            </a:endParaRPr>
          </a:p>
          <a:p>
            <a:pPr algn="ctr">
              <a:lnSpc>
                <a:spcPct val="80000"/>
              </a:lnSpc>
              <a:buFontTx/>
              <a:buNone/>
            </a:pPr>
            <a:r>
              <a:rPr lang="en-US" sz="2400" b="1">
                <a:solidFill>
                  <a:schemeClr val="accent2"/>
                </a:solidFill>
              </a:rPr>
              <a:t>In general when dealing with obese patients titration to clinical effect is the safest approach to avoid oversedation</a:t>
            </a:r>
            <a:r>
              <a:rPr lang="en-US" sz="2400">
                <a:solidFill>
                  <a:schemeClr val="accent2"/>
                </a:solid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000">
                <a:solidFill>
                  <a:schemeClr val="accent2"/>
                </a:solidFill>
              </a:rPr>
              <a:t>Sleep Apnea and Moderate Sedation</a:t>
            </a:r>
            <a:r>
              <a:rPr lang="en-US" sz="4000"/>
              <a:t> </a:t>
            </a:r>
          </a:p>
        </p:txBody>
      </p:sp>
      <p:sp>
        <p:nvSpPr>
          <p:cNvPr id="26627" name="Rectangle 3"/>
          <p:cNvSpPr>
            <a:spLocks noGrp="1" noChangeArrowheads="1"/>
          </p:cNvSpPr>
          <p:nvPr>
            <p:ph type="body" idx="1"/>
          </p:nvPr>
        </p:nvSpPr>
        <p:spPr/>
        <p:txBody>
          <a:bodyPr/>
          <a:lstStyle/>
          <a:p>
            <a:pPr>
              <a:lnSpc>
                <a:spcPct val="80000"/>
              </a:lnSpc>
              <a:buClr>
                <a:schemeClr val="accent2"/>
              </a:buClr>
            </a:pPr>
            <a:r>
              <a:rPr lang="en-US" sz="2000"/>
              <a:t>Sleep apnea is cessation of air flow for longer than 10 sec during sleep leading to arterial hypoxemia and hypercarbia. </a:t>
            </a:r>
          </a:p>
          <a:p>
            <a:pPr>
              <a:lnSpc>
                <a:spcPct val="80000"/>
              </a:lnSpc>
              <a:buClr>
                <a:schemeClr val="accent2"/>
              </a:buClr>
            </a:pPr>
            <a:r>
              <a:rPr lang="en-US" sz="2000"/>
              <a:t>If sleep apnea is suspected, pre-sedation assessment should include questioning about associated signs and symptoms such as morning headaches, overwhelming somnolence during normal waking hours, loss of initiative, memory problems, etc. </a:t>
            </a:r>
          </a:p>
          <a:p>
            <a:pPr>
              <a:lnSpc>
                <a:spcPct val="80000"/>
              </a:lnSpc>
              <a:buClr>
                <a:schemeClr val="accent2"/>
              </a:buClr>
            </a:pPr>
            <a:r>
              <a:rPr lang="en-US" sz="2000"/>
              <a:t>Institution of CPAP immediately after the procedure results in significantly fewer desaturation episodes. Ask those patients who use CPAP at home to bring their personal CPAP machines when coming for the procedures. This approach helps to avoid delays with the delivery of  CPAP machines to numerous sleep apnea patients coming to the hospital. </a:t>
            </a:r>
          </a:p>
          <a:p>
            <a:pPr>
              <a:lnSpc>
                <a:spcPct val="80000"/>
              </a:lnSpc>
              <a:buClr>
                <a:schemeClr val="accent2"/>
              </a:buClr>
            </a:pPr>
            <a:r>
              <a:rPr lang="en-US" sz="2000"/>
              <a:t>Since sleep apnea patients are at increased risk for developing hypoxemia after the procedure, they should receive written discharge instructions to avoid taking any CNS depressants or consuming alcohol in the immediate post-procedure period. In some cases 24-hrs in-house observation may be considered.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868362"/>
          </a:xfrm>
        </p:spPr>
        <p:txBody>
          <a:bodyPr/>
          <a:lstStyle/>
          <a:p>
            <a:r>
              <a:rPr lang="en-US">
                <a:solidFill>
                  <a:schemeClr val="accent2"/>
                </a:solidFill>
              </a:rPr>
              <a:t>PMH: Malnourished Patients</a:t>
            </a:r>
            <a:r>
              <a:rPr lang="en-US"/>
              <a:t> </a:t>
            </a:r>
          </a:p>
        </p:txBody>
      </p:sp>
      <p:sp>
        <p:nvSpPr>
          <p:cNvPr id="27651" name="Rectangle 3"/>
          <p:cNvSpPr>
            <a:spLocks noGrp="1" noChangeArrowheads="1"/>
          </p:cNvSpPr>
          <p:nvPr>
            <p:ph type="body" idx="1"/>
          </p:nvPr>
        </p:nvSpPr>
        <p:spPr>
          <a:xfrm>
            <a:off x="457200" y="1600200"/>
            <a:ext cx="8229600" cy="4800600"/>
          </a:xfrm>
        </p:spPr>
        <p:txBody>
          <a:bodyPr/>
          <a:lstStyle/>
          <a:p>
            <a:pPr>
              <a:lnSpc>
                <a:spcPct val="80000"/>
              </a:lnSpc>
              <a:buClr>
                <a:schemeClr val="accent2"/>
              </a:buClr>
            </a:pPr>
            <a:r>
              <a:rPr lang="en-US" sz="2800"/>
              <a:t>Patients with nutritional disorders, carcinoma, recent weight loss, advanced renal and liver diseases may experience an exaggerated effect from sedatives and analgesics as a result of the CNS hypersensitivity to drugs and decreased plasma protein binding ability.</a:t>
            </a:r>
          </a:p>
          <a:p>
            <a:pPr>
              <a:lnSpc>
                <a:spcPct val="80000"/>
              </a:lnSpc>
              <a:buClr>
                <a:schemeClr val="accent2"/>
              </a:buClr>
            </a:pPr>
            <a:endParaRPr lang="en-US" sz="2800"/>
          </a:p>
          <a:p>
            <a:pPr>
              <a:lnSpc>
                <a:spcPct val="80000"/>
              </a:lnSpc>
              <a:buClr>
                <a:schemeClr val="accent2"/>
              </a:buClr>
            </a:pPr>
            <a:r>
              <a:rPr lang="en-US" sz="2800"/>
              <a:t>Titration of pharmacologic agents is advised in such situations by administration of small incremental doses slowly over several minutes while continuously assessing the patient’s condition.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868363"/>
          </a:xfrm>
        </p:spPr>
        <p:txBody>
          <a:bodyPr/>
          <a:lstStyle/>
          <a:p>
            <a:r>
              <a:rPr lang="en-US" b="1">
                <a:solidFill>
                  <a:schemeClr val="accent2"/>
                </a:solidFill>
              </a:rPr>
              <a:t>General Information</a:t>
            </a:r>
            <a:endParaRPr lang="en-US">
              <a:solidFill>
                <a:schemeClr val="accent2"/>
              </a:solidFill>
            </a:endParaRPr>
          </a:p>
        </p:txBody>
      </p:sp>
      <p:sp>
        <p:nvSpPr>
          <p:cNvPr id="6147" name="Rectangle 3"/>
          <p:cNvSpPr>
            <a:spLocks noGrp="1" noChangeArrowheads="1"/>
          </p:cNvSpPr>
          <p:nvPr>
            <p:ph type="body" idx="1"/>
          </p:nvPr>
        </p:nvSpPr>
        <p:spPr>
          <a:xfrm>
            <a:off x="457200" y="1143000"/>
            <a:ext cx="8305800" cy="4983163"/>
          </a:xfrm>
        </p:spPr>
        <p:txBody>
          <a:bodyPr/>
          <a:lstStyle/>
          <a:p>
            <a:pPr>
              <a:lnSpc>
                <a:spcPct val="90000"/>
              </a:lnSpc>
              <a:buClr>
                <a:schemeClr val="accent2"/>
              </a:buClr>
            </a:pPr>
            <a:r>
              <a:rPr lang="en-US" sz="2800"/>
              <a:t>Privileges may be granted to a licensed independent practitioner to perform procedures under moderate sedation. Such privileges are not required when monitored anesthesia care is provided by an anesthesia provider. </a:t>
            </a:r>
          </a:p>
          <a:p>
            <a:pPr>
              <a:lnSpc>
                <a:spcPct val="90000"/>
              </a:lnSpc>
              <a:buClr>
                <a:schemeClr val="accent2"/>
              </a:buClr>
            </a:pPr>
            <a:endParaRPr lang="en-US" sz="2800"/>
          </a:p>
          <a:p>
            <a:pPr>
              <a:lnSpc>
                <a:spcPct val="90000"/>
              </a:lnSpc>
              <a:buClr>
                <a:schemeClr val="accent2"/>
              </a:buClr>
            </a:pPr>
            <a:r>
              <a:rPr lang="en-US" sz="2800"/>
              <a:t>Moderate sedation training or evidence of ongoing competency is required at the time of re-privileging. </a:t>
            </a:r>
          </a:p>
          <a:p>
            <a:pPr>
              <a:lnSpc>
                <a:spcPct val="90000"/>
              </a:lnSpc>
              <a:buClr>
                <a:schemeClr val="accent2"/>
              </a:buClr>
            </a:pPr>
            <a:endParaRPr lang="en-US" sz="2800"/>
          </a:p>
          <a:p>
            <a:pPr>
              <a:lnSpc>
                <a:spcPct val="90000"/>
              </a:lnSpc>
              <a:buClr>
                <a:schemeClr val="accent2"/>
              </a:buClr>
            </a:pPr>
            <a:r>
              <a:rPr lang="en-US" sz="2800"/>
              <a:t>Evidence of mastery of the content of this course or equivalent training is required for nursing personnel who assist with administration of sedation and monitoring.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000">
                <a:solidFill>
                  <a:schemeClr val="accent2"/>
                </a:solidFill>
              </a:rPr>
              <a:t>PMH: Major Organ System Diseases</a:t>
            </a:r>
            <a:r>
              <a:rPr lang="en-US" sz="4000"/>
              <a:t> </a:t>
            </a:r>
          </a:p>
        </p:txBody>
      </p:sp>
      <p:sp>
        <p:nvSpPr>
          <p:cNvPr id="28675" name="Rectangle 3"/>
          <p:cNvSpPr>
            <a:spLocks noGrp="1" noChangeArrowheads="1"/>
          </p:cNvSpPr>
          <p:nvPr>
            <p:ph type="body" idx="1"/>
          </p:nvPr>
        </p:nvSpPr>
        <p:spPr/>
        <p:txBody>
          <a:bodyPr/>
          <a:lstStyle/>
          <a:p>
            <a:pPr>
              <a:buFontTx/>
              <a:buNone/>
            </a:pPr>
            <a:r>
              <a:rPr lang="en-US" sz="2800"/>
              <a:t>Evaluation should focus on the following: </a:t>
            </a:r>
          </a:p>
          <a:p>
            <a:pPr>
              <a:buClr>
                <a:schemeClr val="accent2"/>
              </a:buClr>
            </a:pPr>
            <a:r>
              <a:rPr lang="en-US" sz="2800"/>
              <a:t>Assessment for disease severity, stability and any recent changes in the patient’s condition </a:t>
            </a:r>
          </a:p>
          <a:p>
            <a:pPr>
              <a:buClr>
                <a:schemeClr val="accent2"/>
              </a:buClr>
            </a:pPr>
            <a:r>
              <a:rPr lang="en-US" sz="2800"/>
              <a:t>Assessment for prior and ongoing treatment and determining the time of the last dose of medication </a:t>
            </a:r>
          </a:p>
          <a:p>
            <a:pPr>
              <a:buClr>
                <a:schemeClr val="accent2"/>
              </a:buClr>
            </a:pPr>
            <a:r>
              <a:rPr lang="en-US" sz="2800"/>
              <a:t>Determining the variables that may affect the patient’s sensitivity to sedative drugs, predispose to airway compromise or/and cardio-pulmonary instability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4000">
                <a:solidFill>
                  <a:schemeClr val="accent2"/>
                </a:solidFill>
              </a:rPr>
              <a:t>PMH: Previous Complications with Anesthesia</a:t>
            </a:r>
            <a:r>
              <a:rPr lang="en-US" sz="4000"/>
              <a:t> </a:t>
            </a:r>
          </a:p>
        </p:txBody>
      </p:sp>
      <p:sp>
        <p:nvSpPr>
          <p:cNvPr id="29699" name="Rectangle 3"/>
          <p:cNvSpPr>
            <a:spLocks noGrp="1" noChangeArrowheads="1"/>
          </p:cNvSpPr>
          <p:nvPr>
            <p:ph type="body" idx="1"/>
          </p:nvPr>
        </p:nvSpPr>
        <p:spPr/>
        <p:txBody>
          <a:bodyPr/>
          <a:lstStyle/>
          <a:p>
            <a:pPr>
              <a:buClr>
                <a:schemeClr val="accent2"/>
              </a:buClr>
              <a:buSzPct val="105000"/>
              <a:buFontTx/>
              <a:buNone/>
            </a:pPr>
            <a:r>
              <a:rPr lang="en-US" sz="2800"/>
              <a:t>Review any old anesthesia or sedation flow sheets focusing on: </a:t>
            </a:r>
          </a:p>
          <a:p>
            <a:pPr>
              <a:buClr>
                <a:schemeClr val="accent2"/>
              </a:buClr>
              <a:buSzPct val="105000"/>
              <a:buFontTx/>
              <a:buNone/>
            </a:pPr>
            <a:endParaRPr lang="en-US" sz="2800"/>
          </a:p>
          <a:p>
            <a:pPr lvl="1">
              <a:buClr>
                <a:schemeClr val="accent2"/>
              </a:buClr>
              <a:buSzPct val="105000"/>
              <a:buFontTx/>
              <a:buChar char="•"/>
            </a:pPr>
            <a:r>
              <a:rPr lang="en-US" sz="2400"/>
              <a:t>airway management </a:t>
            </a:r>
          </a:p>
          <a:p>
            <a:pPr lvl="1">
              <a:buClr>
                <a:schemeClr val="accent2"/>
              </a:buClr>
              <a:buSzPct val="105000"/>
              <a:buFontTx/>
              <a:buChar char="•"/>
            </a:pPr>
            <a:r>
              <a:rPr lang="en-US" sz="2400"/>
              <a:t>reaction to the medication </a:t>
            </a:r>
          </a:p>
          <a:p>
            <a:pPr lvl="1">
              <a:buClr>
                <a:schemeClr val="accent2"/>
              </a:buClr>
              <a:buSzPct val="105000"/>
              <a:buFontTx/>
              <a:buChar char="•"/>
            </a:pPr>
            <a:r>
              <a:rPr lang="en-US" sz="2400"/>
              <a:t>family history of complications related to anesthesia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solidFill>
                  <a:schemeClr val="accent2"/>
                </a:solidFill>
              </a:rPr>
              <a:t>PMH: Current medications</a:t>
            </a:r>
            <a:r>
              <a:rPr lang="en-US"/>
              <a:t> </a:t>
            </a:r>
          </a:p>
        </p:txBody>
      </p:sp>
      <p:sp>
        <p:nvSpPr>
          <p:cNvPr id="30723" name="Rectangle 3"/>
          <p:cNvSpPr>
            <a:spLocks noGrp="1" noChangeArrowheads="1"/>
          </p:cNvSpPr>
          <p:nvPr>
            <p:ph type="body" idx="1"/>
          </p:nvPr>
        </p:nvSpPr>
        <p:spPr/>
        <p:txBody>
          <a:bodyPr/>
          <a:lstStyle/>
          <a:p>
            <a:pPr>
              <a:buClr>
                <a:schemeClr val="accent2"/>
              </a:buClr>
              <a:buSzPct val="105000"/>
              <a:buFontTx/>
              <a:buNone/>
            </a:pPr>
            <a:r>
              <a:rPr lang="en-US" sz="2800"/>
              <a:t>Review the patient’s list of current medications focusing on the drugs that might: </a:t>
            </a:r>
          </a:p>
          <a:p>
            <a:pPr>
              <a:buClr>
                <a:schemeClr val="accent2"/>
              </a:buClr>
              <a:buSzPct val="105000"/>
            </a:pPr>
            <a:r>
              <a:rPr lang="en-US" sz="2800"/>
              <a:t>affect pharmacokinetics or/and pharmacodynamics of the sedatives (e.g.: MAO inhibitors + meperidine </a:t>
            </a:r>
            <a:r>
              <a:rPr lang="en-US" sz="2800">
                <a:sym typeface="Wingdings" pitchFamily="2" charset="2"/>
              </a:rPr>
              <a:t></a:t>
            </a:r>
            <a:r>
              <a:rPr lang="en-US" sz="2800"/>
              <a:t> hypertension, hyperpyrexia, coma)</a:t>
            </a:r>
          </a:p>
          <a:p>
            <a:pPr>
              <a:buClr>
                <a:schemeClr val="accent2"/>
              </a:buClr>
              <a:buSzPct val="105000"/>
            </a:pPr>
            <a:r>
              <a:rPr lang="en-US" sz="2800"/>
              <a:t>cause hemodynamic or respiratory compromise in combination with sedatives (e.g.: ACE inhibitors + sedatives </a:t>
            </a:r>
            <a:r>
              <a:rPr lang="en-US" sz="2800">
                <a:sym typeface="Wingdings" pitchFamily="2" charset="2"/>
              </a:rPr>
              <a:t></a:t>
            </a:r>
            <a:r>
              <a:rPr lang="en-US" sz="2800"/>
              <a:t> exaggerated hypotension)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solidFill>
                  <a:schemeClr val="accent2"/>
                </a:solidFill>
              </a:rPr>
              <a:t>PMH: Alcohol Abuse</a:t>
            </a:r>
            <a:r>
              <a:rPr lang="en-US"/>
              <a:t> </a:t>
            </a:r>
          </a:p>
        </p:txBody>
      </p:sp>
      <p:sp>
        <p:nvSpPr>
          <p:cNvPr id="31747" name="Rectangle 3"/>
          <p:cNvSpPr>
            <a:spLocks noGrp="1" noChangeArrowheads="1"/>
          </p:cNvSpPr>
          <p:nvPr>
            <p:ph type="body" idx="1"/>
          </p:nvPr>
        </p:nvSpPr>
        <p:spPr>
          <a:xfrm>
            <a:off x="457200" y="1600200"/>
            <a:ext cx="8229600" cy="4800600"/>
          </a:xfrm>
        </p:spPr>
        <p:txBody>
          <a:bodyPr/>
          <a:lstStyle/>
          <a:p>
            <a:pPr>
              <a:lnSpc>
                <a:spcPct val="90000"/>
              </a:lnSpc>
              <a:buClr>
                <a:schemeClr val="accent2"/>
              </a:buClr>
              <a:buSzPct val="105000"/>
            </a:pPr>
            <a:r>
              <a:rPr lang="en-US" sz="2800"/>
              <a:t>In addition to multisystem disease state, chronic alcohol consumption leads to cross-tolerance to sedatives/analgesics. </a:t>
            </a:r>
          </a:p>
          <a:p>
            <a:pPr>
              <a:lnSpc>
                <a:spcPct val="90000"/>
              </a:lnSpc>
              <a:buClr>
                <a:schemeClr val="accent2"/>
              </a:buClr>
              <a:buSzPct val="105000"/>
            </a:pPr>
            <a:endParaRPr lang="en-US" sz="2800"/>
          </a:p>
          <a:p>
            <a:pPr>
              <a:lnSpc>
                <a:spcPct val="90000"/>
              </a:lnSpc>
              <a:buClr>
                <a:schemeClr val="accent2"/>
              </a:buClr>
              <a:buSzPct val="105000"/>
            </a:pPr>
            <a:r>
              <a:rPr lang="en-US" sz="2800"/>
              <a:t>Patients who seem to be acutely intoxicated are generally not good candidates for sedation because it suggests they are not NPO and also may not be able to follow post-procedure directives.  In such patients, the urgency of the procedure should be weighed against the potentially increased risk.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52400"/>
            <a:ext cx="8229600" cy="1143000"/>
          </a:xfrm>
        </p:spPr>
        <p:txBody>
          <a:bodyPr/>
          <a:lstStyle/>
          <a:p>
            <a:r>
              <a:rPr lang="en-US">
                <a:solidFill>
                  <a:schemeClr val="accent2"/>
                </a:solidFill>
              </a:rPr>
              <a:t>PMH: Stimulant Abuse</a:t>
            </a:r>
            <a:r>
              <a:rPr lang="en-US"/>
              <a:t> </a:t>
            </a:r>
          </a:p>
        </p:txBody>
      </p:sp>
      <p:sp>
        <p:nvSpPr>
          <p:cNvPr id="32771" name="Rectangle 3"/>
          <p:cNvSpPr>
            <a:spLocks noGrp="1" noChangeArrowheads="1"/>
          </p:cNvSpPr>
          <p:nvPr>
            <p:ph type="body" idx="1"/>
          </p:nvPr>
        </p:nvSpPr>
        <p:spPr>
          <a:xfrm>
            <a:off x="381000" y="1371600"/>
            <a:ext cx="8686800" cy="5486400"/>
          </a:xfrm>
        </p:spPr>
        <p:txBody>
          <a:bodyPr/>
          <a:lstStyle/>
          <a:p>
            <a:pPr>
              <a:lnSpc>
                <a:spcPct val="80000"/>
              </a:lnSpc>
              <a:buSzPct val="105000"/>
            </a:pPr>
            <a:r>
              <a:rPr lang="en-US" sz="2400" b="1">
                <a:solidFill>
                  <a:schemeClr val="accent2"/>
                </a:solidFill>
              </a:rPr>
              <a:t>Cocaine</a:t>
            </a:r>
            <a:r>
              <a:rPr lang="en-US" sz="2400"/>
              <a:t> – is a potent vasoconstrictor and has direct negative  effects on the heart as well as causing coronary vasospasm, dysrhythmia and seizures. Any elective procedures should be delayed if the patient appears acutely intoxicated. </a:t>
            </a:r>
          </a:p>
          <a:p>
            <a:pPr>
              <a:lnSpc>
                <a:spcPct val="80000"/>
              </a:lnSpc>
              <a:buSzPct val="105000"/>
            </a:pPr>
            <a:r>
              <a:rPr lang="en-US" sz="2400" b="1">
                <a:solidFill>
                  <a:schemeClr val="accent2"/>
                </a:solidFill>
              </a:rPr>
              <a:t>Marijuana</a:t>
            </a:r>
            <a:r>
              <a:rPr lang="en-US" sz="2400"/>
              <a:t> – produces mild to moderate sympathetic stimulation, increases heart rate and myocardial oxygen consumption, sometimes produces orthostatic hypotension. Severe tachycardia warrants cancellation of the case. </a:t>
            </a:r>
          </a:p>
          <a:p>
            <a:pPr>
              <a:lnSpc>
                <a:spcPct val="80000"/>
              </a:lnSpc>
              <a:buSzPct val="105000"/>
            </a:pPr>
            <a:r>
              <a:rPr lang="en-US" sz="2400" b="1">
                <a:solidFill>
                  <a:schemeClr val="accent2"/>
                </a:solidFill>
              </a:rPr>
              <a:t>Amphetamines</a:t>
            </a:r>
            <a:r>
              <a:rPr lang="en-US" sz="2400"/>
              <a:t> - Chronic abuse of amphetamines leads to tolerance and psychosis. Catecholamine stores may be depleted. Any elective procedure should be delayed if the patient appears acutely intoxicated. </a:t>
            </a:r>
          </a:p>
          <a:p>
            <a:pPr>
              <a:lnSpc>
                <a:spcPct val="80000"/>
              </a:lnSpc>
              <a:buSzPct val="105000"/>
            </a:pPr>
            <a:r>
              <a:rPr lang="en-US" sz="2400" b="1">
                <a:solidFill>
                  <a:schemeClr val="accent2"/>
                </a:solidFill>
              </a:rPr>
              <a:t>Ecstasy</a:t>
            </a:r>
            <a:r>
              <a:rPr lang="en-US" sz="2400"/>
              <a:t> – chemically resembles a combination of amphetamine and mescaline. Most common complications include hyperthermia, mental status changes, tachycardia, tachypnea, profuse sweating. No procedure should be performed till at least 6 hrs since last consumption.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solidFill>
                  <a:schemeClr val="accent2"/>
                </a:solidFill>
              </a:rPr>
              <a:t>Focused physical examination</a:t>
            </a:r>
            <a:r>
              <a:rPr lang="en-US"/>
              <a:t> </a:t>
            </a:r>
          </a:p>
        </p:txBody>
      </p:sp>
      <p:sp>
        <p:nvSpPr>
          <p:cNvPr id="33795" name="Rectangle 3"/>
          <p:cNvSpPr>
            <a:spLocks noGrp="1" noChangeArrowheads="1"/>
          </p:cNvSpPr>
          <p:nvPr>
            <p:ph type="body" idx="1"/>
          </p:nvPr>
        </p:nvSpPr>
        <p:spPr>
          <a:xfrm>
            <a:off x="457200" y="1447800"/>
            <a:ext cx="8229600" cy="4953000"/>
          </a:xfrm>
        </p:spPr>
        <p:txBody>
          <a:bodyPr/>
          <a:lstStyle/>
          <a:p>
            <a:pPr>
              <a:lnSpc>
                <a:spcPct val="90000"/>
              </a:lnSpc>
              <a:buClr>
                <a:schemeClr val="accent2"/>
              </a:buClr>
              <a:buSzPct val="105000"/>
            </a:pPr>
            <a:r>
              <a:rPr lang="en-US" sz="2800"/>
              <a:t>At a minimum, focused physical examination should include the following: </a:t>
            </a:r>
          </a:p>
          <a:p>
            <a:pPr lvl="1">
              <a:lnSpc>
                <a:spcPct val="90000"/>
              </a:lnSpc>
              <a:buClr>
                <a:schemeClr val="accent2"/>
              </a:buClr>
              <a:buSzPct val="105000"/>
            </a:pPr>
            <a:r>
              <a:rPr lang="en-US" sz="2400"/>
              <a:t>Baseline vital signs (BP, HR, RR, room air SpO2)</a:t>
            </a:r>
          </a:p>
          <a:p>
            <a:pPr lvl="1">
              <a:lnSpc>
                <a:spcPct val="90000"/>
              </a:lnSpc>
              <a:buClr>
                <a:schemeClr val="accent2"/>
              </a:buClr>
              <a:buSzPct val="105000"/>
            </a:pPr>
            <a:r>
              <a:rPr lang="en-US" sz="2400"/>
              <a:t>Mental status, level of awareness </a:t>
            </a:r>
          </a:p>
          <a:p>
            <a:pPr lvl="1">
              <a:lnSpc>
                <a:spcPct val="90000"/>
              </a:lnSpc>
              <a:buClr>
                <a:schemeClr val="accent2"/>
              </a:buClr>
              <a:buSzPct val="105000"/>
            </a:pPr>
            <a:r>
              <a:rPr lang="en-US" sz="2400"/>
              <a:t>Body habitus </a:t>
            </a:r>
          </a:p>
          <a:p>
            <a:pPr lvl="1">
              <a:lnSpc>
                <a:spcPct val="90000"/>
              </a:lnSpc>
              <a:buClr>
                <a:schemeClr val="accent2"/>
              </a:buClr>
              <a:buSzPct val="105000"/>
            </a:pPr>
            <a:r>
              <a:rPr lang="en-US" sz="2400"/>
              <a:t>Auscultation of heart &amp; lungs </a:t>
            </a:r>
          </a:p>
          <a:p>
            <a:pPr lvl="1">
              <a:lnSpc>
                <a:spcPct val="90000"/>
              </a:lnSpc>
              <a:buClr>
                <a:schemeClr val="accent2"/>
              </a:buClr>
              <a:buSzPct val="105000"/>
            </a:pPr>
            <a:r>
              <a:rPr lang="en-US" sz="2400"/>
              <a:t>Airway assessment </a:t>
            </a:r>
          </a:p>
          <a:p>
            <a:pPr lvl="1">
              <a:lnSpc>
                <a:spcPct val="90000"/>
              </a:lnSpc>
              <a:buClr>
                <a:schemeClr val="accent2"/>
              </a:buClr>
              <a:buSzPct val="105000"/>
            </a:pPr>
            <a:r>
              <a:rPr lang="en-US" sz="2400"/>
              <a:t>Any pre-existing neurologic or motor deficits </a:t>
            </a:r>
          </a:p>
          <a:p>
            <a:pPr>
              <a:lnSpc>
                <a:spcPct val="90000"/>
              </a:lnSpc>
              <a:buClr>
                <a:schemeClr val="accent2"/>
              </a:buClr>
              <a:buSzPct val="105000"/>
            </a:pPr>
            <a:r>
              <a:rPr lang="en-US" sz="2800"/>
              <a:t>If the collected information suggests presence of a new serious medical problem, further detailed evaluation will be necessary and elective procedure should be delayed.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solidFill>
                  <a:schemeClr val="accent2"/>
                </a:solidFill>
              </a:rPr>
              <a:t>Perioperative Mortality</a:t>
            </a:r>
            <a:r>
              <a:rPr lang="en-US"/>
              <a:t> </a:t>
            </a:r>
          </a:p>
        </p:txBody>
      </p:sp>
      <p:graphicFrame>
        <p:nvGraphicFramePr>
          <p:cNvPr id="34880" name="Group 64"/>
          <p:cNvGraphicFramePr>
            <a:graphicFrameLocks noGrp="1"/>
          </p:cNvGraphicFramePr>
          <p:nvPr>
            <p:ph idx="1"/>
          </p:nvPr>
        </p:nvGraphicFramePr>
        <p:xfrm>
          <a:off x="457200" y="1295400"/>
          <a:ext cx="8229600" cy="4728528"/>
        </p:xfrm>
        <a:graphic>
          <a:graphicData uri="http://schemas.openxmlformats.org/drawingml/2006/table">
            <a:tbl>
              <a:tblPr/>
              <a:tblGrid>
                <a:gridCol w="1066800"/>
                <a:gridCol w="4953000"/>
                <a:gridCol w="2209800"/>
              </a:tblGrid>
              <a:tr h="5651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Class</a:t>
                      </a:r>
                      <a:r>
                        <a:rPr kumimoji="0" lang="en-US" sz="20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Definition</a:t>
                      </a:r>
                      <a:r>
                        <a:rPr kumimoji="0" lang="en-US" sz="20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Approximate Mortality Rate</a:t>
                      </a:r>
                      <a:r>
                        <a:rPr kumimoji="0" lang="en-US" sz="20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normal healthy patient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0.06-0.08%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patient with mild systemic disease and no functional limitations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0.27-0.4%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59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patient with moderate to severe systemic disease that results in some function limitation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1.8-4.3%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patient with severe systemic disease that is a constant threat to life and functional incapacity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7.8-23%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moribund patient who is not expected to survive 24 hours with or without surgery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9.4-51%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 brain-dead patient whose organs are being harvested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The procedure is an emergency (for example, “2E”)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881" name="Text Box 65"/>
          <p:cNvSpPr txBox="1">
            <a:spLocks noChangeArrowheads="1"/>
          </p:cNvSpPr>
          <p:nvPr/>
        </p:nvSpPr>
        <p:spPr bwMode="auto">
          <a:xfrm>
            <a:off x="457200" y="6172200"/>
            <a:ext cx="8229600" cy="457200"/>
          </a:xfrm>
          <a:prstGeom prst="rect">
            <a:avLst/>
          </a:prstGeom>
          <a:noFill/>
          <a:ln w="9525">
            <a:noFill/>
            <a:miter lim="800000"/>
            <a:headEnd/>
            <a:tailEnd/>
          </a:ln>
          <a:effectLst/>
        </p:spPr>
        <p:txBody>
          <a:bodyPr>
            <a:spAutoFit/>
          </a:bodyPr>
          <a:lstStyle/>
          <a:p>
            <a:pPr>
              <a:spcBef>
                <a:spcPct val="50000"/>
              </a:spcBef>
            </a:pPr>
            <a:r>
              <a:rPr lang="en-US" sz="1200"/>
              <a:t>The ASA classification system was not intended to be used in patients undergoing minor procedures under sedation/analgesia. Still, it remains useful in identifying high risk patients.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4000">
                <a:solidFill>
                  <a:schemeClr val="accent2"/>
                </a:solidFill>
              </a:rPr>
              <a:t>Guidelines to identify "high risk" patients</a:t>
            </a:r>
          </a:p>
        </p:txBody>
      </p:sp>
      <p:sp>
        <p:nvSpPr>
          <p:cNvPr id="35843" name="Rectangle 3"/>
          <p:cNvSpPr>
            <a:spLocks noGrp="1" noChangeArrowheads="1"/>
          </p:cNvSpPr>
          <p:nvPr>
            <p:ph type="body" idx="1"/>
          </p:nvPr>
        </p:nvSpPr>
        <p:spPr>
          <a:xfrm>
            <a:off x="457200" y="1600200"/>
            <a:ext cx="8458200" cy="4525963"/>
          </a:xfrm>
        </p:spPr>
        <p:txBody>
          <a:bodyPr/>
          <a:lstStyle/>
          <a:p>
            <a:pPr>
              <a:lnSpc>
                <a:spcPct val="80000"/>
              </a:lnSpc>
              <a:buClr>
                <a:schemeClr val="accent2"/>
              </a:buClr>
              <a:buFontTx/>
              <a:buAutoNum type="arabicPeriod"/>
            </a:pPr>
            <a:r>
              <a:rPr lang="en-US" sz="2400"/>
              <a:t>  Difficult airway </a:t>
            </a:r>
          </a:p>
          <a:p>
            <a:pPr>
              <a:lnSpc>
                <a:spcPct val="80000"/>
              </a:lnSpc>
              <a:buClr>
                <a:schemeClr val="accent2"/>
              </a:buClr>
              <a:buFontTx/>
              <a:buAutoNum type="arabicPeriod"/>
            </a:pPr>
            <a:r>
              <a:rPr lang="en-US" sz="2400"/>
              <a:t>  Age &gt;70 years </a:t>
            </a:r>
          </a:p>
          <a:p>
            <a:pPr>
              <a:lnSpc>
                <a:spcPct val="80000"/>
              </a:lnSpc>
              <a:buClr>
                <a:schemeClr val="accent2"/>
              </a:buClr>
              <a:buFontTx/>
              <a:buAutoNum type="arabicPeriod"/>
            </a:pPr>
            <a:r>
              <a:rPr lang="en-US" sz="2400"/>
              <a:t>  Sleep apnea or airway obstruction </a:t>
            </a:r>
          </a:p>
          <a:p>
            <a:pPr>
              <a:lnSpc>
                <a:spcPct val="80000"/>
              </a:lnSpc>
              <a:buClr>
                <a:schemeClr val="accent2"/>
              </a:buClr>
              <a:buFontTx/>
              <a:buAutoNum type="arabicPeriod"/>
            </a:pPr>
            <a:r>
              <a:rPr lang="en-US" sz="2400"/>
              <a:t>  Morbid obesity </a:t>
            </a:r>
          </a:p>
          <a:p>
            <a:pPr>
              <a:lnSpc>
                <a:spcPct val="80000"/>
              </a:lnSpc>
              <a:buClr>
                <a:schemeClr val="accent2"/>
              </a:buClr>
              <a:buFontTx/>
              <a:buAutoNum type="arabicPeriod"/>
            </a:pPr>
            <a:r>
              <a:rPr lang="en-US" sz="2400"/>
              <a:t>  Severe major organ system disease resulting in ASA score greater than 3 </a:t>
            </a:r>
          </a:p>
          <a:p>
            <a:pPr>
              <a:lnSpc>
                <a:spcPct val="80000"/>
              </a:lnSpc>
              <a:buClr>
                <a:schemeClr val="accent2"/>
              </a:buClr>
              <a:buFontTx/>
              <a:buAutoNum type="arabicPeriod"/>
            </a:pPr>
            <a:r>
              <a:rPr lang="en-US" sz="2400"/>
              <a:t>  Drug or alcohol abuse 	</a:t>
            </a:r>
          </a:p>
          <a:p>
            <a:pPr>
              <a:lnSpc>
                <a:spcPct val="80000"/>
              </a:lnSpc>
            </a:pPr>
            <a:endParaRPr lang="en-US" sz="2400"/>
          </a:p>
          <a:p>
            <a:pPr>
              <a:lnSpc>
                <a:spcPct val="80000"/>
              </a:lnSpc>
              <a:buFontTx/>
              <a:buNone/>
            </a:pPr>
            <a:r>
              <a:rPr lang="en-US" sz="2400"/>
              <a:t>Although the majority of “high risk” patients are safely managed by an experienced practitioner, consideration should be given to consult an anesthesiologist if significant difficulties are expected or invasive monitoring is required.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solidFill>
                  <a:schemeClr val="accent2"/>
                </a:solidFill>
              </a:rPr>
              <a:t>Laboratory testing</a:t>
            </a:r>
            <a:r>
              <a:rPr lang="en-US"/>
              <a:t> </a:t>
            </a:r>
          </a:p>
        </p:txBody>
      </p:sp>
      <p:sp>
        <p:nvSpPr>
          <p:cNvPr id="36867" name="Rectangle 3"/>
          <p:cNvSpPr>
            <a:spLocks noGrp="1" noChangeArrowheads="1"/>
          </p:cNvSpPr>
          <p:nvPr>
            <p:ph type="body" idx="1"/>
          </p:nvPr>
        </p:nvSpPr>
        <p:spPr/>
        <p:txBody>
          <a:bodyPr/>
          <a:lstStyle/>
          <a:p>
            <a:pPr>
              <a:lnSpc>
                <a:spcPct val="90000"/>
              </a:lnSpc>
              <a:buClr>
                <a:schemeClr val="accent2"/>
              </a:buClr>
              <a:buSzPct val="105000"/>
            </a:pPr>
            <a:r>
              <a:rPr lang="en-US"/>
              <a:t>Pre-procedure laboratory testing should be guided by the patient’s underlying medical condition and the likelihood that the results may affect the management. </a:t>
            </a:r>
          </a:p>
          <a:p>
            <a:pPr>
              <a:lnSpc>
                <a:spcPct val="90000"/>
              </a:lnSpc>
              <a:buClr>
                <a:schemeClr val="accent2"/>
              </a:buClr>
              <a:buSzPct val="105000"/>
            </a:pPr>
            <a:endParaRPr lang="en-US"/>
          </a:p>
          <a:p>
            <a:pPr>
              <a:lnSpc>
                <a:spcPct val="90000"/>
              </a:lnSpc>
              <a:buClr>
                <a:schemeClr val="accent2"/>
              </a:buClr>
              <a:buSzPct val="105000"/>
            </a:pPr>
            <a:r>
              <a:rPr lang="en-US"/>
              <a:t>A “routine” comprehensive laboratory testing for asymptomatic patients is discouraged since it increases cost but does not improve safety.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solidFill>
                  <a:schemeClr val="accent2"/>
                </a:solidFill>
              </a:rPr>
              <a:t>Specialist Consults</a:t>
            </a:r>
            <a:r>
              <a:rPr lang="en-US"/>
              <a:t> </a:t>
            </a:r>
          </a:p>
        </p:txBody>
      </p:sp>
      <p:sp>
        <p:nvSpPr>
          <p:cNvPr id="37891" name="Rectangle 3"/>
          <p:cNvSpPr>
            <a:spLocks noGrp="1" noChangeArrowheads="1"/>
          </p:cNvSpPr>
          <p:nvPr>
            <p:ph type="body" idx="1"/>
          </p:nvPr>
        </p:nvSpPr>
        <p:spPr/>
        <p:txBody>
          <a:bodyPr/>
          <a:lstStyle/>
          <a:p>
            <a:pPr>
              <a:lnSpc>
                <a:spcPct val="90000"/>
              </a:lnSpc>
              <a:buClr>
                <a:schemeClr val="accent2"/>
              </a:buClr>
              <a:buSzPct val="105000"/>
            </a:pPr>
            <a:r>
              <a:rPr lang="en-US" sz="2800"/>
              <a:t>Whenever possible, appropriate medical specialists should be consulted before the administration of sedation to patients with significant underlying conditions. </a:t>
            </a:r>
          </a:p>
          <a:p>
            <a:pPr>
              <a:lnSpc>
                <a:spcPct val="90000"/>
              </a:lnSpc>
              <a:buClr>
                <a:schemeClr val="accent2"/>
              </a:buClr>
              <a:buSzPct val="105000"/>
            </a:pPr>
            <a:r>
              <a:rPr lang="en-US" sz="2800"/>
              <a:t>Consideration should be given to consult an anesthesiologist if: </a:t>
            </a:r>
          </a:p>
          <a:p>
            <a:pPr lvl="1">
              <a:lnSpc>
                <a:spcPct val="90000"/>
              </a:lnSpc>
              <a:buClr>
                <a:schemeClr val="accent2"/>
              </a:buClr>
              <a:buSzPct val="105000"/>
            </a:pPr>
            <a:r>
              <a:rPr lang="en-US" sz="2400"/>
              <a:t>the patient is severely compromised or medically unstable </a:t>
            </a:r>
          </a:p>
          <a:p>
            <a:pPr lvl="1">
              <a:lnSpc>
                <a:spcPct val="90000"/>
              </a:lnSpc>
              <a:buClr>
                <a:schemeClr val="accent2"/>
              </a:buClr>
              <a:buSzPct val="105000"/>
            </a:pPr>
            <a:r>
              <a:rPr lang="en-US" sz="2400"/>
              <a:t>the patient has difficult airways </a:t>
            </a:r>
          </a:p>
          <a:p>
            <a:pPr lvl="1">
              <a:lnSpc>
                <a:spcPct val="90000"/>
              </a:lnSpc>
              <a:buClr>
                <a:schemeClr val="accent2"/>
              </a:buClr>
              <a:buSzPct val="105000"/>
            </a:pPr>
            <a:r>
              <a:rPr lang="en-US" sz="2400"/>
              <a:t>the patient has a know history of complicated or unsuccessful moderate sedation/analgesia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74638"/>
            <a:ext cx="8229600" cy="868362"/>
          </a:xfrm>
        </p:spPr>
        <p:txBody>
          <a:bodyPr/>
          <a:lstStyle/>
          <a:p>
            <a:r>
              <a:rPr lang="en-US">
                <a:solidFill>
                  <a:schemeClr val="accent2"/>
                </a:solidFill>
              </a:rPr>
              <a:t>Course Summary</a:t>
            </a:r>
          </a:p>
        </p:txBody>
      </p:sp>
      <p:sp>
        <p:nvSpPr>
          <p:cNvPr id="91139" name="Rectangle 3"/>
          <p:cNvSpPr>
            <a:spLocks noGrp="1" noChangeArrowheads="1"/>
          </p:cNvSpPr>
          <p:nvPr>
            <p:ph type="body" idx="1"/>
          </p:nvPr>
        </p:nvSpPr>
        <p:spPr>
          <a:xfrm>
            <a:off x="457200" y="1447800"/>
            <a:ext cx="8229600" cy="5105400"/>
          </a:xfrm>
        </p:spPr>
        <p:txBody>
          <a:bodyPr/>
          <a:lstStyle/>
          <a:p>
            <a:pPr>
              <a:lnSpc>
                <a:spcPct val="80000"/>
              </a:lnSpc>
              <a:buClr>
                <a:schemeClr val="accent2"/>
              </a:buClr>
            </a:pPr>
            <a:r>
              <a:rPr lang="en-US" sz="2400"/>
              <a:t>This course consists of eight parts:</a:t>
            </a:r>
          </a:p>
          <a:p>
            <a:pPr lvl="1">
              <a:lnSpc>
                <a:spcPct val="80000"/>
              </a:lnSpc>
              <a:buClr>
                <a:schemeClr val="accent2"/>
              </a:buClr>
            </a:pPr>
            <a:r>
              <a:rPr lang="en-US" sz="2400"/>
              <a:t>Definitions, Objectives, Standards, Guidelines </a:t>
            </a:r>
          </a:p>
          <a:p>
            <a:pPr lvl="1">
              <a:lnSpc>
                <a:spcPct val="80000"/>
              </a:lnSpc>
              <a:buClr>
                <a:schemeClr val="accent2"/>
              </a:buClr>
            </a:pPr>
            <a:r>
              <a:rPr lang="en-US" sz="2400"/>
              <a:t>Pre-sedation Assessment </a:t>
            </a:r>
          </a:p>
          <a:p>
            <a:pPr lvl="1">
              <a:lnSpc>
                <a:spcPct val="80000"/>
              </a:lnSpc>
              <a:buClr>
                <a:schemeClr val="accent2"/>
              </a:buClr>
            </a:pPr>
            <a:r>
              <a:rPr lang="en-US" sz="2400"/>
              <a:t>Sedation Pharmacology </a:t>
            </a:r>
          </a:p>
          <a:p>
            <a:pPr lvl="1">
              <a:lnSpc>
                <a:spcPct val="80000"/>
              </a:lnSpc>
              <a:buClr>
                <a:schemeClr val="accent2"/>
              </a:buClr>
            </a:pPr>
            <a:r>
              <a:rPr lang="en-US" sz="2400"/>
              <a:t>Monitoring and Documentation </a:t>
            </a:r>
          </a:p>
          <a:p>
            <a:pPr lvl="1">
              <a:lnSpc>
                <a:spcPct val="80000"/>
              </a:lnSpc>
              <a:buClr>
                <a:schemeClr val="accent2"/>
              </a:buClr>
            </a:pPr>
            <a:r>
              <a:rPr lang="en-US" sz="2400"/>
              <a:t>Airway Management </a:t>
            </a:r>
          </a:p>
          <a:p>
            <a:pPr lvl="1">
              <a:lnSpc>
                <a:spcPct val="80000"/>
              </a:lnSpc>
              <a:buClr>
                <a:schemeClr val="accent2"/>
              </a:buClr>
            </a:pPr>
            <a:r>
              <a:rPr lang="en-US" sz="2400"/>
              <a:t>Complications of Sedation </a:t>
            </a:r>
          </a:p>
          <a:p>
            <a:pPr lvl="1">
              <a:lnSpc>
                <a:spcPct val="80000"/>
              </a:lnSpc>
              <a:buClr>
                <a:schemeClr val="accent2"/>
              </a:buClr>
            </a:pPr>
            <a:r>
              <a:rPr lang="en-US" sz="2400"/>
              <a:t>Post-sedation Patient care </a:t>
            </a:r>
          </a:p>
          <a:p>
            <a:pPr lvl="1">
              <a:lnSpc>
                <a:spcPct val="80000"/>
              </a:lnSpc>
              <a:buClr>
                <a:schemeClr val="accent2"/>
              </a:buClr>
            </a:pPr>
            <a:r>
              <a:rPr lang="en-US" sz="2400"/>
              <a:t>Sedation of the Geriatric Patient </a:t>
            </a:r>
          </a:p>
          <a:p>
            <a:pPr>
              <a:lnSpc>
                <a:spcPct val="80000"/>
              </a:lnSpc>
              <a:buClr>
                <a:schemeClr val="accent2"/>
              </a:buClr>
            </a:pPr>
            <a:r>
              <a:rPr lang="en-US" sz="2400"/>
              <a:t>Each part will require about 10-15 min to complete </a:t>
            </a:r>
          </a:p>
          <a:p>
            <a:pPr>
              <a:lnSpc>
                <a:spcPct val="80000"/>
              </a:lnSpc>
              <a:buClr>
                <a:schemeClr val="accent2"/>
              </a:buClr>
            </a:pPr>
            <a:r>
              <a:rPr lang="en-US" sz="2400"/>
              <a:t>At the end of the course the final exam will be conducted. You are required to have at least 75% correct answers in order to get full credit. </a:t>
            </a:r>
          </a:p>
          <a:p>
            <a:pPr algn="ctr">
              <a:lnSpc>
                <a:spcPct val="80000"/>
              </a:lnSpc>
              <a:buFontTx/>
              <a:buNone/>
            </a:pPr>
            <a:r>
              <a:rPr lang="en-US" sz="2800" b="1">
                <a:solidFill>
                  <a:schemeClr val="accent2"/>
                </a:solidFill>
              </a:rPr>
              <a:t>Good Luck!!</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944562"/>
          </a:xfrm>
        </p:spPr>
        <p:txBody>
          <a:bodyPr/>
          <a:lstStyle/>
          <a:p>
            <a:r>
              <a:rPr lang="en-US">
                <a:solidFill>
                  <a:schemeClr val="accent2"/>
                </a:solidFill>
              </a:rPr>
              <a:t>NPO Status</a:t>
            </a:r>
            <a:r>
              <a:rPr lang="en-US"/>
              <a:t> </a:t>
            </a:r>
          </a:p>
        </p:txBody>
      </p:sp>
      <p:sp>
        <p:nvSpPr>
          <p:cNvPr id="38915" name="Rectangle 3"/>
          <p:cNvSpPr>
            <a:spLocks noGrp="1" noChangeArrowheads="1"/>
          </p:cNvSpPr>
          <p:nvPr>
            <p:ph type="body" idx="1"/>
          </p:nvPr>
        </p:nvSpPr>
        <p:spPr>
          <a:xfrm>
            <a:off x="457200" y="1371600"/>
            <a:ext cx="8229600" cy="4754563"/>
          </a:xfrm>
        </p:spPr>
        <p:txBody>
          <a:bodyPr/>
          <a:lstStyle/>
          <a:p>
            <a:pPr marL="119063" lvl="1">
              <a:lnSpc>
                <a:spcPct val="90000"/>
              </a:lnSpc>
              <a:buClr>
                <a:schemeClr val="accent2"/>
              </a:buClr>
              <a:buSzPct val="105000"/>
              <a:buFontTx/>
              <a:buChar char="•"/>
            </a:pPr>
            <a:r>
              <a:rPr lang="en-US" sz="2400"/>
              <a:t>NPO Guidelines for </a:t>
            </a:r>
            <a:r>
              <a:rPr lang="en-US" sz="2400" u="sng"/>
              <a:t>healthy patients</a:t>
            </a:r>
            <a:r>
              <a:rPr lang="en-US" sz="2400"/>
              <a:t>: </a:t>
            </a:r>
          </a:p>
          <a:p>
            <a:pPr lvl="2">
              <a:lnSpc>
                <a:spcPct val="90000"/>
              </a:lnSpc>
              <a:buClr>
                <a:schemeClr val="accent2"/>
              </a:buClr>
              <a:buSzPct val="105000"/>
            </a:pPr>
            <a:r>
              <a:rPr lang="en-US" sz="2000"/>
              <a:t>Clear liquids administered up to 2 hours before a scheduled procedure do not alter residual gastric volume when compared with the standard NPO overnight fasting </a:t>
            </a:r>
          </a:p>
          <a:p>
            <a:pPr lvl="2">
              <a:lnSpc>
                <a:spcPct val="90000"/>
              </a:lnSpc>
              <a:buClr>
                <a:schemeClr val="accent2"/>
              </a:buClr>
              <a:buSzPct val="105000"/>
            </a:pPr>
            <a:r>
              <a:rPr lang="en-US" sz="2000"/>
              <a:t>Solid food consumption warrants 6-8 hr delay of a procedure </a:t>
            </a:r>
          </a:p>
          <a:p>
            <a:pPr>
              <a:lnSpc>
                <a:spcPct val="90000"/>
              </a:lnSpc>
              <a:buClr>
                <a:schemeClr val="accent2"/>
              </a:buClr>
              <a:buSzPct val="105000"/>
            </a:pPr>
            <a:r>
              <a:rPr lang="en-US" sz="2400"/>
              <a:t>The following factors slow down gastric emptying and increase the risk of pulmonary aspiration </a:t>
            </a:r>
            <a:r>
              <a:rPr lang="en-US" sz="2400" i="1"/>
              <a:t>(strict 6-8 hrs NPO status is required for </a:t>
            </a:r>
            <a:r>
              <a:rPr lang="en-US" sz="2400" i="1" u="sng"/>
              <a:t>patients with these conditions</a:t>
            </a:r>
            <a:r>
              <a:rPr lang="en-US" sz="2400" i="1"/>
              <a:t> - no solid </a:t>
            </a:r>
            <a:r>
              <a:rPr lang="en-US" sz="2400" b="1" i="1"/>
              <a:t>or</a:t>
            </a:r>
            <a:r>
              <a:rPr lang="en-US" sz="2400" i="1"/>
              <a:t> liquid food is allowed)</a:t>
            </a:r>
            <a:r>
              <a:rPr lang="en-US" sz="2400"/>
              <a:t>:</a:t>
            </a:r>
          </a:p>
          <a:p>
            <a:pPr marL="119063" lvl="1">
              <a:lnSpc>
                <a:spcPct val="90000"/>
              </a:lnSpc>
              <a:buClr>
                <a:schemeClr val="accent2"/>
              </a:buClr>
              <a:buSzPct val="105000"/>
            </a:pPr>
            <a:r>
              <a:rPr lang="en-US" sz="1800"/>
              <a:t>pregnancy 			- recent opioid administration </a:t>
            </a:r>
          </a:p>
          <a:p>
            <a:pPr marL="119063" lvl="1">
              <a:lnSpc>
                <a:spcPct val="90000"/>
              </a:lnSpc>
              <a:buClr>
                <a:schemeClr val="accent2"/>
              </a:buClr>
              <a:buSzPct val="105000"/>
            </a:pPr>
            <a:r>
              <a:rPr lang="en-US" sz="1800"/>
              <a:t>diabetes with neuropathy 	- severe pain </a:t>
            </a:r>
          </a:p>
          <a:p>
            <a:pPr marL="119063" lvl="1">
              <a:lnSpc>
                <a:spcPct val="90000"/>
              </a:lnSpc>
              <a:buClr>
                <a:schemeClr val="accent2"/>
              </a:buClr>
              <a:buSzPct val="105000"/>
            </a:pPr>
            <a:r>
              <a:rPr lang="en-US" sz="1800"/>
              <a:t>esophageal dysmotility 		- trauma </a:t>
            </a:r>
          </a:p>
          <a:p>
            <a:pPr marL="119063" lvl="1">
              <a:lnSpc>
                <a:spcPct val="90000"/>
              </a:lnSpc>
              <a:buClr>
                <a:schemeClr val="accent2"/>
              </a:buClr>
              <a:buSzPct val="105000"/>
            </a:pPr>
            <a:r>
              <a:rPr lang="en-US" sz="1800"/>
              <a:t>extreme anxiety or fear 		- known GERD </a:t>
            </a:r>
          </a:p>
          <a:p>
            <a:pPr marL="119063" lvl="1">
              <a:lnSpc>
                <a:spcPct val="90000"/>
              </a:lnSpc>
              <a:buClr>
                <a:schemeClr val="accent2"/>
              </a:buClr>
              <a:buSzPct val="105000"/>
            </a:pPr>
            <a:r>
              <a:rPr lang="en-US" sz="1800"/>
              <a:t>Obesity			- hiatal hernia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4000">
                <a:solidFill>
                  <a:schemeClr val="accent2"/>
                </a:solidFill>
              </a:rPr>
              <a:t>Documentation of the Preoperative Evaluation</a:t>
            </a:r>
            <a:r>
              <a:rPr lang="en-US" sz="4000"/>
              <a:t> </a:t>
            </a:r>
          </a:p>
        </p:txBody>
      </p:sp>
      <p:sp>
        <p:nvSpPr>
          <p:cNvPr id="39939" name="Rectangle 3"/>
          <p:cNvSpPr>
            <a:spLocks noGrp="1" noChangeArrowheads="1"/>
          </p:cNvSpPr>
          <p:nvPr>
            <p:ph type="body" idx="1"/>
          </p:nvPr>
        </p:nvSpPr>
        <p:spPr/>
        <p:txBody>
          <a:bodyPr/>
          <a:lstStyle/>
          <a:p>
            <a:pPr>
              <a:buClr>
                <a:schemeClr val="accent2"/>
              </a:buClr>
              <a:buSzPct val="105000"/>
            </a:pPr>
            <a:r>
              <a:rPr lang="en-US"/>
              <a:t>A standardized pre-sedation evaluation form should be completed prior to all sedation procedures. </a:t>
            </a:r>
          </a:p>
          <a:p>
            <a:pPr>
              <a:buClr>
                <a:schemeClr val="accent2"/>
              </a:buClr>
              <a:buSzPct val="105000"/>
            </a:pPr>
            <a:endParaRPr lang="en-US"/>
          </a:p>
          <a:p>
            <a:pPr>
              <a:buClr>
                <a:schemeClr val="accent2"/>
              </a:buClr>
              <a:buSzPct val="105000"/>
            </a:pPr>
            <a:r>
              <a:rPr lang="en-US"/>
              <a:t>The pre-sedation evaluation must be signed by the attending physician in all cases.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1020762"/>
          </a:xfrm>
        </p:spPr>
        <p:txBody>
          <a:bodyPr/>
          <a:lstStyle/>
          <a:p>
            <a:r>
              <a:rPr lang="en-US" sz="4000">
                <a:solidFill>
                  <a:schemeClr val="accent2"/>
                </a:solidFill>
              </a:rPr>
              <a:t>Pre-procedure Patient Education</a:t>
            </a:r>
            <a:r>
              <a:rPr lang="en-US" sz="4000"/>
              <a:t> </a:t>
            </a:r>
          </a:p>
        </p:txBody>
      </p:sp>
      <p:sp>
        <p:nvSpPr>
          <p:cNvPr id="40963" name="Rectangle 3"/>
          <p:cNvSpPr>
            <a:spLocks noGrp="1" noChangeArrowheads="1"/>
          </p:cNvSpPr>
          <p:nvPr>
            <p:ph type="body" idx="1"/>
          </p:nvPr>
        </p:nvSpPr>
        <p:spPr>
          <a:xfrm>
            <a:off x="457200" y="1447800"/>
            <a:ext cx="8686800" cy="4876800"/>
          </a:xfrm>
        </p:spPr>
        <p:txBody>
          <a:bodyPr/>
          <a:lstStyle/>
          <a:p>
            <a:pPr>
              <a:lnSpc>
                <a:spcPct val="80000"/>
              </a:lnSpc>
              <a:buClr>
                <a:schemeClr val="accent2"/>
              </a:buClr>
              <a:buSzPct val="105000"/>
            </a:pPr>
            <a:r>
              <a:rPr lang="en-US" sz="2400"/>
              <a:t>By the end of the pre-sedation assessment the patient should be given detailed instructions pertinent to the planned procedure. At least the following issues should be addressed: </a:t>
            </a:r>
          </a:p>
          <a:p>
            <a:pPr lvl="1">
              <a:lnSpc>
                <a:spcPct val="80000"/>
              </a:lnSpc>
              <a:buClr>
                <a:schemeClr val="accent2"/>
              </a:buClr>
              <a:buSzPct val="105000"/>
            </a:pPr>
            <a:r>
              <a:rPr lang="en-US" sz="2000"/>
              <a:t>NPO </a:t>
            </a:r>
          </a:p>
          <a:p>
            <a:pPr lvl="1">
              <a:lnSpc>
                <a:spcPct val="80000"/>
              </a:lnSpc>
              <a:buClr>
                <a:schemeClr val="accent2"/>
              </a:buClr>
              <a:buSzPct val="105000"/>
            </a:pPr>
            <a:r>
              <a:rPr lang="en-US" sz="2000"/>
              <a:t>Time of arrival </a:t>
            </a:r>
          </a:p>
          <a:p>
            <a:pPr lvl="1">
              <a:lnSpc>
                <a:spcPct val="80000"/>
              </a:lnSpc>
              <a:buClr>
                <a:schemeClr val="accent2"/>
              </a:buClr>
              <a:buSzPct val="105000"/>
            </a:pPr>
            <a:r>
              <a:rPr lang="en-US" sz="2000"/>
              <a:t>Estimated procedure time </a:t>
            </a:r>
          </a:p>
          <a:p>
            <a:pPr lvl="1">
              <a:lnSpc>
                <a:spcPct val="80000"/>
              </a:lnSpc>
              <a:buClr>
                <a:schemeClr val="accent2"/>
              </a:buClr>
              <a:buSzPct val="105000"/>
            </a:pPr>
            <a:r>
              <a:rPr lang="en-US" sz="2000"/>
              <a:t>Medication instructions </a:t>
            </a:r>
          </a:p>
          <a:p>
            <a:pPr lvl="1">
              <a:lnSpc>
                <a:spcPct val="80000"/>
              </a:lnSpc>
              <a:buClr>
                <a:schemeClr val="accent2"/>
              </a:buClr>
              <a:buSzPct val="105000"/>
            </a:pPr>
            <a:r>
              <a:rPr lang="en-US" sz="2000"/>
              <a:t>Procedure-specific guidelines (e.g.: bowel preparation,</a:t>
            </a:r>
            <a:r>
              <a:rPr lang="en-US" sz="2400"/>
              <a:t> dye preparations, etc) </a:t>
            </a:r>
          </a:p>
          <a:p>
            <a:pPr>
              <a:lnSpc>
                <a:spcPct val="80000"/>
              </a:lnSpc>
              <a:buClr>
                <a:schemeClr val="accent2"/>
              </a:buClr>
              <a:buSzPct val="105000"/>
            </a:pPr>
            <a:r>
              <a:rPr lang="en-US" sz="2400"/>
              <a:t>Patients must be instructed to arrange for a competent adult to accompany them home. </a:t>
            </a:r>
            <a:r>
              <a:rPr lang="en-US" sz="2400" i="1"/>
              <a:t>It is not acceptable to discharge a sedated patient from the hospital without an accompanying responsible adult.</a:t>
            </a:r>
            <a:r>
              <a:rPr lang="en-US" sz="2400"/>
              <a:t> This designated person will assume post-sedation care and will follow the post-procedure instructions. If such person is not available, the procedure should be re-scheduled or the patient needs to be lodged or admitted overnight. </a:t>
            </a:r>
          </a:p>
          <a:p>
            <a:pPr>
              <a:lnSpc>
                <a:spcPct val="80000"/>
              </a:lnSpc>
            </a:pPr>
            <a:endParaRPr lang="en-US" sz="24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4000">
                <a:solidFill>
                  <a:schemeClr val="accent2"/>
                </a:solidFill>
              </a:rPr>
              <a:t>Last Preparations for the Procedure</a:t>
            </a:r>
            <a:r>
              <a:rPr lang="en-US" sz="4000"/>
              <a:t> </a:t>
            </a:r>
          </a:p>
        </p:txBody>
      </p:sp>
      <p:sp>
        <p:nvSpPr>
          <p:cNvPr id="41987" name="Rectangle 3"/>
          <p:cNvSpPr>
            <a:spLocks noGrp="1" noChangeArrowheads="1"/>
          </p:cNvSpPr>
          <p:nvPr>
            <p:ph type="body" idx="1"/>
          </p:nvPr>
        </p:nvSpPr>
        <p:spPr>
          <a:xfrm>
            <a:off x="457200" y="1600200"/>
            <a:ext cx="8686800" cy="4876800"/>
          </a:xfrm>
        </p:spPr>
        <p:txBody>
          <a:bodyPr/>
          <a:lstStyle/>
          <a:p>
            <a:pPr>
              <a:lnSpc>
                <a:spcPct val="90000"/>
              </a:lnSpc>
              <a:buClr>
                <a:schemeClr val="accent2"/>
              </a:buClr>
              <a:buSzPct val="105000"/>
            </a:pPr>
            <a:r>
              <a:rPr lang="en-US" sz="2800"/>
              <a:t>The site, procedure and patient are accurately identified and documented according to the JCHAO requirements. Informed consent is re-checked. </a:t>
            </a:r>
          </a:p>
          <a:p>
            <a:pPr>
              <a:lnSpc>
                <a:spcPct val="90000"/>
              </a:lnSpc>
              <a:buClr>
                <a:schemeClr val="accent2"/>
              </a:buClr>
              <a:buSzPct val="105000"/>
            </a:pPr>
            <a:r>
              <a:rPr lang="en-US" sz="2800"/>
              <a:t>Presence of a responsible adult for post-procedure home transportation or arrangements for lodging or overnight admission are confirmed. </a:t>
            </a:r>
          </a:p>
          <a:p>
            <a:pPr>
              <a:lnSpc>
                <a:spcPct val="90000"/>
              </a:lnSpc>
              <a:buClr>
                <a:schemeClr val="accent2"/>
              </a:buClr>
              <a:buSzPct val="105000"/>
            </a:pPr>
            <a:r>
              <a:rPr lang="en-US" sz="2800"/>
              <a:t>The patient’s health status is re-evaluated immediately before the sedation procedure, and any changes from the last visit are documented and addressed. </a:t>
            </a:r>
          </a:p>
          <a:p>
            <a:pPr>
              <a:lnSpc>
                <a:spcPct val="90000"/>
              </a:lnSpc>
              <a:buClr>
                <a:schemeClr val="accent2"/>
              </a:buClr>
              <a:buSzPct val="105000"/>
            </a:pPr>
            <a:r>
              <a:rPr lang="en-US" sz="2800"/>
              <a:t>Pre-procedure vital signs are checked and documented.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pPr algn="r">
              <a:buFontTx/>
              <a:buNone/>
            </a:pPr>
            <a:endParaRPr lang="en-US">
              <a:solidFill>
                <a:schemeClr val="accent2"/>
              </a:solidFill>
            </a:endParaRPr>
          </a:p>
          <a:p>
            <a:pPr algn="r">
              <a:buFontTx/>
              <a:buNone/>
            </a:pPr>
            <a:endParaRPr lang="en-US">
              <a:solidFill>
                <a:schemeClr val="accent2"/>
              </a:solidFill>
            </a:endParaRPr>
          </a:p>
          <a:p>
            <a:pPr algn="r">
              <a:buFontTx/>
              <a:buNone/>
            </a:pPr>
            <a:r>
              <a:rPr lang="en-US" sz="3600">
                <a:solidFill>
                  <a:schemeClr val="accent2"/>
                </a:solidFill>
              </a:rPr>
              <a:t>Part 3: Sedation </a:t>
            </a:r>
          </a:p>
          <a:p>
            <a:pPr algn="r">
              <a:buFontTx/>
              <a:buNone/>
            </a:pPr>
            <a:r>
              <a:rPr lang="en-US" sz="3600">
                <a:solidFill>
                  <a:schemeClr val="accent2"/>
                </a:solidFill>
              </a:rPr>
              <a:t>Pharmacology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solidFill>
                  <a:schemeClr val="accent2"/>
                </a:solidFill>
              </a:rPr>
              <a:t>Titration to Clinical Effect</a:t>
            </a:r>
          </a:p>
        </p:txBody>
      </p:sp>
      <p:sp>
        <p:nvSpPr>
          <p:cNvPr id="44035" name="Rectangle 3"/>
          <p:cNvSpPr>
            <a:spLocks noGrp="1" noChangeArrowheads="1"/>
          </p:cNvSpPr>
          <p:nvPr>
            <p:ph type="body" idx="1"/>
          </p:nvPr>
        </p:nvSpPr>
        <p:spPr>
          <a:xfrm>
            <a:off x="457200" y="1600200"/>
            <a:ext cx="8229600" cy="4876800"/>
          </a:xfrm>
        </p:spPr>
        <p:txBody>
          <a:bodyPr/>
          <a:lstStyle/>
          <a:p>
            <a:pPr>
              <a:buClr>
                <a:schemeClr val="accent2"/>
              </a:buClr>
              <a:buSzPct val="105000"/>
            </a:pPr>
            <a:r>
              <a:rPr lang="en-US" sz="2800"/>
              <a:t>Titration to clinical effect is considered to be the safest approach to administering sedation/analgesia </a:t>
            </a:r>
          </a:p>
          <a:p>
            <a:pPr>
              <a:buClr>
                <a:schemeClr val="accent2"/>
              </a:buClr>
              <a:buSzPct val="105000"/>
            </a:pPr>
            <a:endParaRPr lang="en-US" sz="2800"/>
          </a:p>
          <a:p>
            <a:pPr>
              <a:buClr>
                <a:schemeClr val="accent2"/>
              </a:buClr>
              <a:buSzPct val="105000"/>
            </a:pPr>
            <a:r>
              <a:rPr lang="en-US" sz="2800"/>
              <a:t>Titration provides for slow, controlled rise in  plasma level </a:t>
            </a:r>
          </a:p>
          <a:p>
            <a:pPr>
              <a:buClr>
                <a:schemeClr val="accent2"/>
              </a:buClr>
              <a:buSzPct val="105000"/>
            </a:pPr>
            <a:endParaRPr lang="en-US" sz="2800"/>
          </a:p>
          <a:p>
            <a:pPr>
              <a:buClr>
                <a:schemeClr val="accent2"/>
              </a:buClr>
              <a:buSzPct val="105000"/>
            </a:pPr>
            <a:r>
              <a:rPr lang="en-US" sz="2800"/>
              <a:t>Titration allows to combine different groups of medications safely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solidFill>
                  <a:schemeClr val="accent2"/>
                </a:solidFill>
              </a:rPr>
              <a:t>General Recommendations</a:t>
            </a:r>
            <a:r>
              <a:rPr lang="en-US"/>
              <a:t> </a:t>
            </a:r>
          </a:p>
        </p:txBody>
      </p:sp>
      <p:sp>
        <p:nvSpPr>
          <p:cNvPr id="45059" name="Rectangle 3"/>
          <p:cNvSpPr>
            <a:spLocks noGrp="1" noChangeArrowheads="1"/>
          </p:cNvSpPr>
          <p:nvPr>
            <p:ph type="body" idx="1"/>
          </p:nvPr>
        </p:nvSpPr>
        <p:spPr>
          <a:xfrm>
            <a:off x="457200" y="1600200"/>
            <a:ext cx="8229600" cy="4953000"/>
          </a:xfrm>
        </p:spPr>
        <p:txBody>
          <a:bodyPr/>
          <a:lstStyle/>
          <a:p>
            <a:pPr>
              <a:lnSpc>
                <a:spcPct val="80000"/>
              </a:lnSpc>
              <a:buClr>
                <a:schemeClr val="accent2"/>
              </a:buClr>
              <a:buSzPct val="105000"/>
            </a:pPr>
            <a:r>
              <a:rPr lang="fr-FR" sz="2400"/>
              <a:t>The drugs should be titrated using minimal nesessary doses with sufficient interval in between to allow enough time for the drug to demonstrate its full effect. </a:t>
            </a:r>
            <a:endParaRPr lang="en-US" sz="2400"/>
          </a:p>
          <a:p>
            <a:pPr>
              <a:lnSpc>
                <a:spcPct val="80000"/>
              </a:lnSpc>
              <a:buClr>
                <a:schemeClr val="accent2"/>
              </a:buClr>
              <a:buSzPct val="105000"/>
            </a:pPr>
            <a:r>
              <a:rPr lang="en-US" sz="2400"/>
              <a:t>Dosage requirements for sedation generally decrease in elderly patients, in debilitated patients and in patients with a significant cardiac, pulmonary or CNS disease. </a:t>
            </a:r>
          </a:p>
          <a:p>
            <a:pPr>
              <a:lnSpc>
                <a:spcPct val="80000"/>
              </a:lnSpc>
              <a:buClr>
                <a:schemeClr val="accent2"/>
              </a:buClr>
              <a:buSzPct val="105000"/>
            </a:pPr>
            <a:r>
              <a:rPr lang="en-US" sz="2400"/>
              <a:t>Total doses and/or frequency of administration may also need to be reduced in patients with renal and/or hepatic dysfunction. </a:t>
            </a:r>
          </a:p>
          <a:p>
            <a:pPr>
              <a:lnSpc>
                <a:spcPct val="80000"/>
              </a:lnSpc>
              <a:buClr>
                <a:schemeClr val="accent2"/>
              </a:buClr>
              <a:buSzPct val="105000"/>
            </a:pPr>
            <a:r>
              <a:rPr lang="en-US" sz="2400"/>
              <a:t>Drugs that are anesthetic agents (e.g. propofol, thiopental, methohexital, ketamine, etomidate, etc.) must be administered by an anesthesiologist, nurse anesthetist or by a licensed independent practitioner with sufficient training and ability to rescue a patient from general anesthesia.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solidFill>
                  <a:schemeClr val="accent2"/>
                </a:solidFill>
              </a:rPr>
              <a:t>Benzodiazepines (BDZ) </a:t>
            </a:r>
          </a:p>
        </p:txBody>
      </p:sp>
      <p:sp>
        <p:nvSpPr>
          <p:cNvPr id="46084" name="Rectangle 4"/>
          <p:cNvSpPr>
            <a:spLocks noGrp="1" noChangeArrowheads="1"/>
          </p:cNvSpPr>
          <p:nvPr>
            <p:ph type="body" idx="1"/>
          </p:nvPr>
        </p:nvSpPr>
        <p:spPr/>
        <p:txBody>
          <a:bodyPr/>
          <a:lstStyle/>
          <a:p>
            <a:pPr lvl="1">
              <a:buFontTx/>
              <a:buNone/>
            </a:pPr>
            <a:r>
              <a:rPr lang="en-US" b="1"/>
              <a:t>The following effects on major systems are typically observed with the administration of BDZs: </a:t>
            </a:r>
            <a:endParaRPr lang="en-US"/>
          </a:p>
          <a:p>
            <a:pPr lvl="2">
              <a:buClr>
                <a:schemeClr val="accent2"/>
              </a:buClr>
              <a:buSzPct val="105000"/>
            </a:pPr>
            <a:r>
              <a:rPr lang="en-US" b="1"/>
              <a:t>Cardiovascular System:</a:t>
            </a:r>
            <a:r>
              <a:rPr lang="en-US"/>
              <a:t> Systemic blood pressure is slightly decreased. </a:t>
            </a:r>
          </a:p>
          <a:p>
            <a:pPr lvl="2">
              <a:buClr>
                <a:schemeClr val="accent2"/>
              </a:buClr>
              <a:buSzPct val="105000"/>
            </a:pPr>
            <a:r>
              <a:rPr lang="en-US" b="1"/>
              <a:t>Respiratory System: </a:t>
            </a:r>
            <a:r>
              <a:rPr lang="en-US"/>
              <a:t>This effect is usually insignificant unless the drugs are administered quickly or combined with other CNS depressants. </a:t>
            </a:r>
          </a:p>
          <a:p>
            <a:pPr lvl="2">
              <a:buClr>
                <a:schemeClr val="accent2"/>
              </a:buClr>
              <a:buSzPct val="105000"/>
            </a:pPr>
            <a:r>
              <a:rPr lang="en-US" b="1"/>
              <a:t>Central Nervous System:</a:t>
            </a:r>
            <a:r>
              <a:rPr lang="en-US"/>
              <a:t> These drugs provide anti-seizures effect, produce anterograde amnesia, anxiolysis and centrally-mediated muscle relaxation.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76200"/>
            <a:ext cx="8229600" cy="914400"/>
          </a:xfrm>
        </p:spPr>
        <p:txBody>
          <a:bodyPr/>
          <a:lstStyle/>
          <a:p>
            <a:r>
              <a:rPr lang="en-US">
                <a:solidFill>
                  <a:schemeClr val="accent2"/>
                </a:solidFill>
              </a:rPr>
              <a:t>Opioids</a:t>
            </a:r>
          </a:p>
        </p:txBody>
      </p:sp>
      <p:sp>
        <p:nvSpPr>
          <p:cNvPr id="47107" name="Rectangle 3"/>
          <p:cNvSpPr>
            <a:spLocks noGrp="1" noChangeArrowheads="1"/>
          </p:cNvSpPr>
          <p:nvPr>
            <p:ph type="body" idx="1"/>
          </p:nvPr>
        </p:nvSpPr>
        <p:spPr>
          <a:xfrm>
            <a:off x="457200" y="1066800"/>
            <a:ext cx="8305800" cy="5257800"/>
          </a:xfrm>
        </p:spPr>
        <p:txBody>
          <a:bodyPr/>
          <a:lstStyle/>
          <a:p>
            <a:pPr>
              <a:lnSpc>
                <a:spcPct val="80000"/>
              </a:lnSpc>
              <a:buFontTx/>
              <a:buNone/>
            </a:pPr>
            <a:r>
              <a:rPr lang="en-US" sz="2800" b="1"/>
              <a:t>• The following effects on major systems are typically observed with the administration of opioids:</a:t>
            </a:r>
          </a:p>
          <a:p>
            <a:pPr lvl="1">
              <a:lnSpc>
                <a:spcPct val="80000"/>
              </a:lnSpc>
              <a:buClr>
                <a:schemeClr val="accent2"/>
              </a:buClr>
              <a:buSzPct val="105000"/>
              <a:buFontTx/>
              <a:buChar char="•"/>
            </a:pPr>
            <a:r>
              <a:rPr lang="en-US" sz="2000" b="1">
                <a:solidFill>
                  <a:schemeClr val="accent2"/>
                </a:solidFill>
              </a:rPr>
              <a:t>Cardiovascular System</a:t>
            </a:r>
            <a:r>
              <a:rPr lang="en-US" sz="2000" b="1"/>
              <a:t>: </a:t>
            </a:r>
            <a:r>
              <a:rPr lang="en-US" sz="2000"/>
              <a:t>Bradycardia (fentanyl, morphine) or tachycardia (meperedine). Hypovolemic patients may develop hypotension.</a:t>
            </a:r>
          </a:p>
          <a:p>
            <a:pPr lvl="1">
              <a:lnSpc>
                <a:spcPct val="80000"/>
              </a:lnSpc>
              <a:buClr>
                <a:schemeClr val="accent2"/>
              </a:buClr>
              <a:buSzPct val="105000"/>
              <a:buFontTx/>
              <a:buChar char="•"/>
            </a:pPr>
            <a:endParaRPr lang="en-US" sz="2000" b="1"/>
          </a:p>
          <a:p>
            <a:pPr lvl="1">
              <a:lnSpc>
                <a:spcPct val="80000"/>
              </a:lnSpc>
              <a:buClr>
                <a:schemeClr val="accent2"/>
              </a:buClr>
              <a:buSzPct val="105000"/>
              <a:buFontTx/>
              <a:buChar char="•"/>
            </a:pPr>
            <a:r>
              <a:rPr lang="en-US" sz="2000" b="1">
                <a:solidFill>
                  <a:schemeClr val="accent2"/>
                </a:solidFill>
              </a:rPr>
              <a:t>Respiratory System</a:t>
            </a:r>
            <a:r>
              <a:rPr lang="en-US" sz="2000" b="1"/>
              <a:t>: </a:t>
            </a:r>
            <a:r>
              <a:rPr lang="en-US" sz="2000"/>
              <a:t>Respiratory depression or apnea. Extreme caution must be exercised when administering to patients with COPD or decreased respiratory reserve especially when combined with BDZ.</a:t>
            </a:r>
          </a:p>
          <a:p>
            <a:pPr lvl="1">
              <a:lnSpc>
                <a:spcPct val="80000"/>
              </a:lnSpc>
              <a:buClr>
                <a:schemeClr val="accent2"/>
              </a:buClr>
              <a:buSzPct val="105000"/>
              <a:buFontTx/>
              <a:buChar char="•"/>
            </a:pPr>
            <a:endParaRPr lang="en-US" sz="2000" b="1"/>
          </a:p>
          <a:p>
            <a:pPr lvl="1">
              <a:lnSpc>
                <a:spcPct val="80000"/>
              </a:lnSpc>
              <a:buClr>
                <a:schemeClr val="accent2"/>
              </a:buClr>
              <a:buSzPct val="105000"/>
              <a:buFontTx/>
              <a:buChar char="•"/>
            </a:pPr>
            <a:r>
              <a:rPr lang="en-US" sz="2000" b="1">
                <a:solidFill>
                  <a:schemeClr val="accent2"/>
                </a:solidFill>
              </a:rPr>
              <a:t>Central Nervous System</a:t>
            </a:r>
            <a:r>
              <a:rPr lang="en-US" sz="2000" b="1"/>
              <a:t> : </a:t>
            </a:r>
            <a:r>
              <a:rPr lang="en-US" sz="2000"/>
              <a:t>Euphoria, sedation. Addition of other CNS depressant drugs produces a synergistic effect.</a:t>
            </a:r>
          </a:p>
          <a:p>
            <a:pPr lvl="1">
              <a:lnSpc>
                <a:spcPct val="80000"/>
              </a:lnSpc>
              <a:buClr>
                <a:schemeClr val="accent2"/>
              </a:buClr>
              <a:buSzPct val="105000"/>
              <a:buFontTx/>
              <a:buChar char="•"/>
            </a:pPr>
            <a:endParaRPr lang="en-US" sz="2000"/>
          </a:p>
          <a:p>
            <a:pPr lvl="1">
              <a:lnSpc>
                <a:spcPct val="80000"/>
              </a:lnSpc>
              <a:buClr>
                <a:schemeClr val="accent2"/>
              </a:buClr>
              <a:buSzPct val="105000"/>
              <a:buFontTx/>
              <a:buChar char="•"/>
            </a:pPr>
            <a:r>
              <a:rPr lang="en-US" sz="2000"/>
              <a:t>A sudden increase in muscle tone ("stiff-chest" syndrome) causing difficulties with ventilation may occur if fentanyl is administered rapidly. The treatment consists of assisted ventilation and naloxone (IV).  </a:t>
            </a:r>
            <a:r>
              <a:rPr lang="en-US" sz="2000" b="1">
                <a:solidFill>
                  <a:schemeClr val="accent2"/>
                </a:solidFill>
              </a:rPr>
              <a:t>If hypertonus does not resolve within a minute, immediate consultation with an anesthesiologist should be requested.</a:t>
            </a:r>
            <a:r>
              <a:rPr lang="en-US" sz="200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457200" y="152400"/>
            <a:ext cx="8229600" cy="1020763"/>
          </a:xfrm>
        </p:spPr>
        <p:txBody>
          <a:bodyPr/>
          <a:lstStyle/>
          <a:p>
            <a:r>
              <a:rPr lang="en-US" sz="4000">
                <a:solidFill>
                  <a:schemeClr val="accent2"/>
                </a:solidFill>
              </a:rPr>
              <a:t>Administration and Doses of Sedative Drugs</a:t>
            </a:r>
            <a:endParaRPr lang="en-US" sz="4000"/>
          </a:p>
        </p:txBody>
      </p:sp>
      <p:graphicFrame>
        <p:nvGraphicFramePr>
          <p:cNvPr id="93332" name="Group 148"/>
          <p:cNvGraphicFramePr>
            <a:graphicFrameLocks noGrp="1"/>
          </p:cNvGraphicFramePr>
          <p:nvPr>
            <p:ph idx="1"/>
          </p:nvPr>
        </p:nvGraphicFramePr>
        <p:xfrm>
          <a:off x="228600" y="1371600"/>
          <a:ext cx="8763000" cy="5236464"/>
        </p:xfrm>
        <a:graphic>
          <a:graphicData uri="http://schemas.openxmlformats.org/drawingml/2006/table">
            <a:tbl>
              <a:tblPr/>
              <a:tblGrid>
                <a:gridCol w="1219200"/>
                <a:gridCol w="762000"/>
                <a:gridCol w="1066800"/>
                <a:gridCol w="762000"/>
                <a:gridCol w="685800"/>
                <a:gridCol w="990600"/>
                <a:gridCol w="1143000"/>
                <a:gridCol w="2133600"/>
              </a:tblGrid>
              <a:tr h="6096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accent2"/>
                          </a:solidFill>
                          <a:effectLst/>
                          <a:latin typeface="Arial" charset="0"/>
                        </a:rPr>
                        <a:t>Drug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Single Dose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Titration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Onset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Peak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Duration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Antagonist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accent2"/>
                          </a:solidFill>
                          <a:effectLst/>
                          <a:latin typeface="Arial" charset="0"/>
                        </a:rPr>
                        <a:t>Other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Midazolam (Versed)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0.5-2 mg IV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Small increments every 3-5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1-2.5 min </a:t>
                      </a: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20-40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Flumazenil </a:t>
                      </a: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No active metabolites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Fentanyl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(Sublimaze)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25-50 mcg 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Small increments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every 3-5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3-5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30-60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Naloxone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May cause the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“stiff-chest”  syndrome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Meperidine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(Demerol)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12.5-50 mg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Small increments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every 10-15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5-7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60-120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Naloxone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Causes less spasm of smooth muscles. Avoid in renal impairment, in patients on MAO inhibitors, in patients with severe CAD (risk of tachycardia)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Morphine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1-3 mg 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Small increments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every 5-15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20-30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20-180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Naloxone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Lower the dose for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renal impairment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p:txBody>
          <a:bodyPr/>
          <a:lstStyle/>
          <a:p>
            <a:pPr marL="1884363">
              <a:buFontTx/>
              <a:buNone/>
            </a:pPr>
            <a:endParaRPr lang="en-US"/>
          </a:p>
          <a:p>
            <a:pPr marL="1884363">
              <a:buFontTx/>
              <a:buNone/>
            </a:pPr>
            <a:endParaRPr lang="en-US">
              <a:solidFill>
                <a:schemeClr val="accent2"/>
              </a:solidFill>
            </a:endParaRPr>
          </a:p>
          <a:p>
            <a:pPr marL="1884363" algn="r">
              <a:buFontTx/>
              <a:buNone/>
            </a:pPr>
            <a:r>
              <a:rPr lang="en-US" sz="3600">
                <a:solidFill>
                  <a:schemeClr val="accent2"/>
                </a:solidFill>
              </a:rPr>
              <a:t>Part 1: Definitions, Objectives, Standards, Guidelines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52400"/>
            <a:ext cx="8229600" cy="1143000"/>
          </a:xfrm>
        </p:spPr>
        <p:txBody>
          <a:bodyPr/>
          <a:lstStyle/>
          <a:p>
            <a:r>
              <a:rPr lang="en-US" sz="4000">
                <a:solidFill>
                  <a:schemeClr val="accent2"/>
                </a:solidFill>
              </a:rPr>
              <a:t>Reversal Agents: General Consideration</a:t>
            </a:r>
          </a:p>
        </p:txBody>
      </p:sp>
      <p:sp>
        <p:nvSpPr>
          <p:cNvPr id="48131" name="Rectangle 3"/>
          <p:cNvSpPr>
            <a:spLocks noGrp="1" noChangeArrowheads="1"/>
          </p:cNvSpPr>
          <p:nvPr>
            <p:ph type="body" idx="1"/>
          </p:nvPr>
        </p:nvSpPr>
        <p:spPr>
          <a:xfrm>
            <a:off x="457200" y="1533525"/>
            <a:ext cx="8229600" cy="5172075"/>
          </a:xfrm>
        </p:spPr>
        <p:txBody>
          <a:bodyPr/>
          <a:lstStyle/>
          <a:p>
            <a:pPr lvl="1">
              <a:lnSpc>
                <a:spcPct val="90000"/>
              </a:lnSpc>
              <a:buClr>
                <a:schemeClr val="accent2"/>
              </a:buClr>
              <a:buFontTx/>
              <a:buChar char="•"/>
            </a:pPr>
            <a:r>
              <a:rPr lang="en-US" sz="2400"/>
              <a:t>Reversal agents should be available whenever opioids/BDZ are administered.</a:t>
            </a:r>
          </a:p>
          <a:p>
            <a:pPr lvl="1">
              <a:lnSpc>
                <a:spcPct val="90000"/>
              </a:lnSpc>
              <a:buClr>
                <a:schemeClr val="accent2"/>
              </a:buClr>
              <a:buFontTx/>
              <a:buChar char="•"/>
            </a:pPr>
            <a:r>
              <a:rPr lang="en-US" sz="2400"/>
              <a:t>Before or concomitantly with pharmacological reversal, patients who become hypoxic or apneic should:</a:t>
            </a:r>
          </a:p>
          <a:p>
            <a:pPr lvl="3">
              <a:lnSpc>
                <a:spcPct val="90000"/>
              </a:lnSpc>
              <a:buClr>
                <a:schemeClr val="accent2"/>
              </a:buClr>
            </a:pPr>
            <a:r>
              <a:rPr lang="en-US"/>
              <a:t>Continue to receive supplemental oxygen (should always (!) be available and administered to the sedated patient)</a:t>
            </a:r>
          </a:p>
          <a:p>
            <a:pPr lvl="3">
              <a:lnSpc>
                <a:spcPct val="90000"/>
              </a:lnSpc>
              <a:buClr>
                <a:schemeClr val="accent2"/>
              </a:buClr>
            </a:pPr>
            <a:r>
              <a:rPr lang="en-US"/>
              <a:t>Be stimulated and encouraged to breath deeply</a:t>
            </a:r>
          </a:p>
          <a:p>
            <a:pPr lvl="3">
              <a:lnSpc>
                <a:spcPct val="90000"/>
              </a:lnSpc>
              <a:buClr>
                <a:schemeClr val="accent2"/>
              </a:buClr>
            </a:pPr>
            <a:r>
              <a:rPr lang="en-US"/>
              <a:t>Receive mask ventilation if spontaneous ventilation becomes inadequate</a:t>
            </a:r>
          </a:p>
          <a:p>
            <a:pPr lvl="1">
              <a:lnSpc>
                <a:spcPct val="90000"/>
              </a:lnSpc>
              <a:buClr>
                <a:schemeClr val="accent2"/>
              </a:buClr>
              <a:buSzPct val="105000"/>
              <a:buFontTx/>
              <a:buChar char="•"/>
            </a:pPr>
            <a:r>
              <a:rPr lang="en-US" sz="2400"/>
              <a:t>After pharmacological reversal, patients should be observed long enough to ensure that cardio-pulmonary depression does not recur once the effect of the antagonist dissipates.</a:t>
            </a:r>
          </a:p>
          <a:p>
            <a:pPr lvl="1">
              <a:lnSpc>
                <a:spcPct val="90000"/>
              </a:lnSpc>
              <a:buClr>
                <a:schemeClr val="accent2"/>
              </a:buClr>
              <a:buSzPct val="105000"/>
              <a:buFontTx/>
              <a:buChar char="•"/>
            </a:pPr>
            <a:r>
              <a:rPr lang="en-US" sz="2400"/>
              <a:t>Routine administration of the reversal agents at the end of the case is </a:t>
            </a:r>
            <a:r>
              <a:rPr lang="en-US" sz="2400" b="1" u="sng"/>
              <a:t>not</a:t>
            </a:r>
            <a:r>
              <a:rPr lang="en-US" sz="2400"/>
              <a:t> recommended.</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Grp="1" noChangeArrowheads="1"/>
          </p:cNvSpPr>
          <p:nvPr>
            <p:ph type="title"/>
          </p:nvPr>
        </p:nvSpPr>
        <p:spPr/>
        <p:txBody>
          <a:bodyPr/>
          <a:lstStyle/>
          <a:p>
            <a:r>
              <a:rPr lang="fr-FR" sz="4000">
                <a:solidFill>
                  <a:schemeClr val="accent2"/>
                </a:solidFill>
              </a:rPr>
              <a:t>Administration and Doses of Reversal Agents</a:t>
            </a:r>
            <a:r>
              <a:rPr lang="en-US" sz="4000"/>
              <a:t> </a:t>
            </a:r>
          </a:p>
        </p:txBody>
      </p:sp>
      <p:graphicFrame>
        <p:nvGraphicFramePr>
          <p:cNvPr id="92232" name="Group 72"/>
          <p:cNvGraphicFramePr>
            <a:graphicFrameLocks noGrp="1"/>
          </p:cNvGraphicFramePr>
          <p:nvPr>
            <p:ph idx="1"/>
          </p:nvPr>
        </p:nvGraphicFramePr>
        <p:xfrm>
          <a:off x="457200" y="1600200"/>
          <a:ext cx="8458200" cy="4520184"/>
        </p:xfrm>
        <a:graphic>
          <a:graphicData uri="http://schemas.openxmlformats.org/drawingml/2006/table">
            <a:tbl>
              <a:tblPr/>
              <a:tblGrid>
                <a:gridCol w="1331913"/>
                <a:gridCol w="860425"/>
                <a:gridCol w="2074862"/>
                <a:gridCol w="914400"/>
                <a:gridCol w="1162050"/>
                <a:gridCol w="2114550"/>
              </a:tblGrid>
              <a:tr h="8382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Drug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Bolus Dose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Administration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Onset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Duration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accent2"/>
                          </a:solidFill>
                          <a:effectLst/>
                          <a:latin typeface="Arial" charset="0"/>
                        </a:rPr>
                        <a:t>Other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Flumazenil (Romazicon)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0.2 mg IV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Administer the dose over 15 sec;  may repeat every 1min up to max dose of 1 mg.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No more than 3 mg is recommended in any 1-hour period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0.5-1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60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May precipitate seizures in patients chronically treated with BDZ.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May cause cutaneous vasodilatation, sweating, flushing, arrhythmias, HTN.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Naloxone (Narcan)</a:t>
                      </a:r>
                      <a:r>
                        <a:rPr kumimoji="0" lang="en-US" sz="14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0.1-0.2 mg IV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Administer 0.02-0.04 mg IV every minute till the desired degree of reversal is achieved. </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The large bolus (0.2-0.4 mg IV) should be  reserved for emergency reversal of profound respiratory depression.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15-30 min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Caution must be utilized when administering to patients with preexisting cardiac disease or patients with known or suspected physical dependence to opioids.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p:txBody>
          <a:bodyPr/>
          <a:lstStyle/>
          <a:p>
            <a:pPr>
              <a:buFontTx/>
              <a:buNone/>
            </a:pPr>
            <a:endParaRPr lang="en-US" b="1">
              <a:solidFill>
                <a:schemeClr val="accent2"/>
              </a:solidFill>
            </a:endParaRPr>
          </a:p>
          <a:p>
            <a:pPr>
              <a:buFontTx/>
              <a:buNone/>
            </a:pPr>
            <a:endParaRPr lang="en-US" b="1">
              <a:solidFill>
                <a:schemeClr val="accent2"/>
              </a:solidFill>
            </a:endParaRPr>
          </a:p>
          <a:p>
            <a:pPr>
              <a:buFontTx/>
              <a:buNone/>
            </a:pPr>
            <a:endParaRPr lang="en-US" b="1">
              <a:solidFill>
                <a:schemeClr val="accent2"/>
              </a:solidFill>
            </a:endParaRPr>
          </a:p>
          <a:p>
            <a:pPr algn="r">
              <a:buFontTx/>
              <a:buNone/>
            </a:pPr>
            <a:r>
              <a:rPr lang="en-US" b="1">
                <a:solidFill>
                  <a:schemeClr val="accent2"/>
                </a:solidFill>
              </a:rPr>
              <a:t>Part 4: Monitoring and </a:t>
            </a:r>
          </a:p>
          <a:p>
            <a:pPr algn="r">
              <a:buFontTx/>
              <a:buNone/>
            </a:pPr>
            <a:r>
              <a:rPr lang="en-US" b="1">
                <a:solidFill>
                  <a:schemeClr val="accent2"/>
                </a:solidFill>
              </a:rPr>
              <a:t>Documentation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a:solidFill>
                  <a:schemeClr val="accent2"/>
                </a:solidFill>
              </a:rPr>
              <a:t>Monitoring: The Basics</a:t>
            </a:r>
          </a:p>
        </p:txBody>
      </p:sp>
      <p:sp>
        <p:nvSpPr>
          <p:cNvPr id="51203" name="Rectangle 3"/>
          <p:cNvSpPr>
            <a:spLocks noGrp="1" noChangeArrowheads="1"/>
          </p:cNvSpPr>
          <p:nvPr>
            <p:ph type="body" idx="1"/>
          </p:nvPr>
        </p:nvSpPr>
        <p:spPr>
          <a:xfrm>
            <a:off x="457200" y="1143000"/>
            <a:ext cx="8458200" cy="5181600"/>
          </a:xfrm>
        </p:spPr>
        <p:txBody>
          <a:bodyPr/>
          <a:lstStyle/>
          <a:p>
            <a:pPr>
              <a:lnSpc>
                <a:spcPct val="80000"/>
              </a:lnSpc>
              <a:buClr>
                <a:schemeClr val="accent2"/>
              </a:buClr>
              <a:buSzPct val="105000"/>
            </a:pPr>
            <a:r>
              <a:rPr lang="en-US" sz="2000"/>
              <a:t>The administration of moderate sedation/analgesia for each patient is documented in the medical records regardless of the duration of the case.</a:t>
            </a:r>
          </a:p>
          <a:p>
            <a:pPr>
              <a:lnSpc>
                <a:spcPct val="80000"/>
              </a:lnSpc>
              <a:buClr>
                <a:schemeClr val="accent2"/>
              </a:buClr>
              <a:buSzPct val="105000"/>
            </a:pPr>
            <a:r>
              <a:rPr lang="en-US" sz="2000"/>
              <a:t>At a minimum, the procedure flow sheet should include vital signs: </a:t>
            </a:r>
          </a:p>
          <a:p>
            <a:pPr>
              <a:lnSpc>
                <a:spcPct val="80000"/>
              </a:lnSpc>
              <a:buClr>
                <a:schemeClr val="accent2"/>
              </a:buClr>
              <a:buSzPct val="105000"/>
              <a:buFontTx/>
              <a:buNone/>
            </a:pPr>
            <a:r>
              <a:rPr lang="en-US" sz="2000"/>
              <a:t>    </a:t>
            </a:r>
            <a:r>
              <a:rPr lang="en-US" sz="2000">
                <a:solidFill>
                  <a:schemeClr val="accent2"/>
                </a:solidFill>
              </a:rPr>
              <a:t>1.</a:t>
            </a:r>
            <a:r>
              <a:rPr lang="en-US" sz="2000"/>
              <a:t>  Before giving the first dose of the drug </a:t>
            </a:r>
          </a:p>
          <a:p>
            <a:pPr>
              <a:lnSpc>
                <a:spcPct val="80000"/>
              </a:lnSpc>
              <a:buClr>
                <a:schemeClr val="accent2"/>
              </a:buClr>
              <a:buSzPct val="105000"/>
              <a:buFontTx/>
              <a:buNone/>
            </a:pPr>
            <a:r>
              <a:rPr lang="en-US" sz="2000">
                <a:solidFill>
                  <a:schemeClr val="accent2"/>
                </a:solidFill>
              </a:rPr>
              <a:t>    2.</a:t>
            </a:r>
            <a:r>
              <a:rPr lang="en-US" sz="2000"/>
              <a:t>  After the administration of the sedatives/analgesics </a:t>
            </a:r>
          </a:p>
          <a:p>
            <a:pPr>
              <a:lnSpc>
                <a:spcPct val="80000"/>
              </a:lnSpc>
              <a:buClr>
                <a:schemeClr val="accent2"/>
              </a:buClr>
              <a:buSzPct val="105000"/>
              <a:buFontTx/>
              <a:buNone/>
            </a:pPr>
            <a:r>
              <a:rPr lang="en-US" sz="2000"/>
              <a:t>    </a:t>
            </a:r>
            <a:r>
              <a:rPr lang="en-US" sz="2000">
                <a:solidFill>
                  <a:schemeClr val="accent2"/>
                </a:solidFill>
              </a:rPr>
              <a:t>3.</a:t>
            </a:r>
            <a:r>
              <a:rPr lang="en-US" sz="2000"/>
              <a:t>  At regular intervals during the procedure (max interval is 5 min)</a:t>
            </a:r>
          </a:p>
          <a:p>
            <a:pPr>
              <a:lnSpc>
                <a:spcPct val="80000"/>
              </a:lnSpc>
              <a:buClr>
                <a:schemeClr val="accent2"/>
              </a:buClr>
              <a:buSzPct val="105000"/>
              <a:buFontTx/>
              <a:buNone/>
            </a:pPr>
            <a:r>
              <a:rPr lang="en-US" sz="2000"/>
              <a:t>    </a:t>
            </a:r>
            <a:r>
              <a:rPr lang="en-US" sz="2000">
                <a:solidFill>
                  <a:schemeClr val="accent2"/>
                </a:solidFill>
              </a:rPr>
              <a:t>4.</a:t>
            </a:r>
            <a:r>
              <a:rPr lang="en-US" sz="2000"/>
              <a:t>  During the initial recovery</a:t>
            </a:r>
          </a:p>
          <a:p>
            <a:pPr>
              <a:lnSpc>
                <a:spcPct val="80000"/>
              </a:lnSpc>
              <a:buClr>
                <a:schemeClr val="accent2"/>
              </a:buClr>
              <a:buSzPct val="105000"/>
              <a:buFontTx/>
              <a:buNone/>
            </a:pPr>
            <a:r>
              <a:rPr lang="en-US" sz="2000"/>
              <a:t>    </a:t>
            </a:r>
            <a:r>
              <a:rPr lang="en-US" sz="2000">
                <a:solidFill>
                  <a:schemeClr val="accent2"/>
                </a:solidFill>
              </a:rPr>
              <a:t>5.</a:t>
            </a:r>
            <a:r>
              <a:rPr lang="en-US" sz="2000"/>
              <a:t>  Just before discharge</a:t>
            </a:r>
          </a:p>
          <a:p>
            <a:pPr>
              <a:lnSpc>
                <a:spcPct val="80000"/>
              </a:lnSpc>
              <a:buClr>
                <a:schemeClr val="accent2"/>
              </a:buClr>
              <a:buSzPct val="105000"/>
            </a:pPr>
            <a:r>
              <a:rPr lang="en-US" sz="2000"/>
              <a:t>A designated individual ("monitoring person"), other than</a:t>
            </a:r>
          </a:p>
          <a:p>
            <a:pPr>
              <a:lnSpc>
                <a:spcPct val="80000"/>
              </a:lnSpc>
              <a:buClr>
                <a:schemeClr val="accent2"/>
              </a:buClr>
              <a:buSzPct val="105000"/>
              <a:buFontTx/>
              <a:buNone/>
            </a:pPr>
            <a:r>
              <a:rPr lang="en-US" sz="2000"/>
              <a:t>practitioner performing the procedure, must be present to provide monitoring:</a:t>
            </a:r>
          </a:p>
          <a:p>
            <a:pPr marL="336550" lvl="1">
              <a:lnSpc>
                <a:spcPct val="80000"/>
              </a:lnSpc>
              <a:buClr>
                <a:schemeClr val="accent2"/>
              </a:buClr>
              <a:buSzPct val="105000"/>
            </a:pPr>
            <a:r>
              <a:rPr lang="en-US" sz="2000"/>
              <a:t>Throughout the procedure a monitoring person should have no other responsibilities apart from the continuous monitoring of the patient.</a:t>
            </a:r>
          </a:p>
          <a:p>
            <a:pPr marL="336550" lvl="1">
              <a:lnSpc>
                <a:spcPct val="80000"/>
              </a:lnSpc>
              <a:buClr>
                <a:schemeClr val="accent2"/>
              </a:buClr>
              <a:buSzPct val="105000"/>
            </a:pPr>
            <a:r>
              <a:rPr lang="en-US" sz="2000"/>
              <a:t>Under certain circumstances institutional sedation policy may allow the monitoring person to assist with minor tasks while maintaining adequate monitoring once the patient's level of sedation / vital signs have stabilized.</a:t>
            </a:r>
            <a:endParaRPr lang="en-US" sz="18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solidFill>
                  <a:schemeClr val="accent2"/>
                </a:solidFill>
              </a:rPr>
              <a:t>Monitors</a:t>
            </a:r>
          </a:p>
        </p:txBody>
      </p:sp>
      <p:sp>
        <p:nvSpPr>
          <p:cNvPr id="52227" name="Rectangle 3"/>
          <p:cNvSpPr>
            <a:spLocks noGrp="1" noChangeArrowheads="1"/>
          </p:cNvSpPr>
          <p:nvPr>
            <p:ph type="body" idx="1"/>
          </p:nvPr>
        </p:nvSpPr>
        <p:spPr/>
        <p:txBody>
          <a:bodyPr/>
          <a:lstStyle/>
          <a:p>
            <a:pPr>
              <a:buClr>
                <a:schemeClr val="accent2"/>
              </a:buClr>
              <a:buSzPct val="105000"/>
            </a:pPr>
            <a:r>
              <a:rPr lang="en-US" sz="2800"/>
              <a:t>Minimal monitoring for moderate sedation procedures include:</a:t>
            </a:r>
          </a:p>
          <a:p>
            <a:pPr>
              <a:buClr>
                <a:schemeClr val="accent2"/>
              </a:buClr>
              <a:buSzPct val="105000"/>
            </a:pPr>
            <a:r>
              <a:rPr lang="en-US" sz="2800"/>
              <a:t>Non-invasive blood pressure </a:t>
            </a:r>
          </a:p>
          <a:p>
            <a:pPr>
              <a:buClr>
                <a:schemeClr val="accent2"/>
              </a:buClr>
              <a:buSzPct val="105000"/>
            </a:pPr>
            <a:r>
              <a:rPr lang="en-US" sz="2800"/>
              <a:t>Pulse oximetry</a:t>
            </a:r>
          </a:p>
          <a:p>
            <a:pPr>
              <a:buClr>
                <a:schemeClr val="accent2"/>
              </a:buClr>
              <a:buSzPct val="105000"/>
            </a:pPr>
            <a:r>
              <a:rPr lang="en-US" sz="2800"/>
              <a:t>Respiration rate</a:t>
            </a:r>
          </a:p>
          <a:p>
            <a:pPr>
              <a:buClr>
                <a:schemeClr val="accent2"/>
              </a:buClr>
              <a:buSzPct val="105000"/>
            </a:pPr>
            <a:r>
              <a:rPr lang="en-US" sz="2800"/>
              <a:t>Level of consciousness</a:t>
            </a:r>
          </a:p>
          <a:p>
            <a:pPr>
              <a:buClr>
                <a:schemeClr val="accent2"/>
              </a:buClr>
              <a:buSzPct val="105000"/>
            </a:pPr>
            <a:r>
              <a:rPr lang="en-US" sz="2800"/>
              <a:t>Level of pain</a:t>
            </a:r>
          </a:p>
          <a:p>
            <a:pPr>
              <a:buClr>
                <a:schemeClr val="accent2"/>
              </a:buClr>
              <a:buSzPct val="105000"/>
            </a:pPr>
            <a:r>
              <a:rPr lang="en-US" sz="2800"/>
              <a:t>ECG for patients with significant cardiac disease</a:t>
            </a:r>
          </a:p>
          <a:p>
            <a:endParaRPr lang="en-US" sz="28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76200"/>
            <a:ext cx="8229600" cy="914400"/>
          </a:xfrm>
        </p:spPr>
        <p:txBody>
          <a:bodyPr/>
          <a:lstStyle/>
          <a:p>
            <a:r>
              <a:rPr lang="en-US">
                <a:solidFill>
                  <a:schemeClr val="accent2"/>
                </a:solidFill>
              </a:rPr>
              <a:t>Level of Consciousness</a:t>
            </a:r>
          </a:p>
        </p:txBody>
      </p:sp>
      <p:sp>
        <p:nvSpPr>
          <p:cNvPr id="53251" name="Rectangle 3"/>
          <p:cNvSpPr>
            <a:spLocks noGrp="1" noChangeArrowheads="1"/>
          </p:cNvSpPr>
          <p:nvPr>
            <p:ph type="body" sz="half" idx="1"/>
          </p:nvPr>
        </p:nvSpPr>
        <p:spPr>
          <a:xfrm>
            <a:off x="609600" y="1066800"/>
            <a:ext cx="8001000" cy="1600200"/>
          </a:xfrm>
        </p:spPr>
        <p:txBody>
          <a:bodyPr/>
          <a:lstStyle/>
          <a:p>
            <a:pPr>
              <a:lnSpc>
                <a:spcPct val="80000"/>
              </a:lnSpc>
              <a:buClr>
                <a:schemeClr val="accent2"/>
              </a:buClr>
              <a:buSzPct val="105000"/>
            </a:pPr>
            <a:r>
              <a:rPr lang="en-US" sz="2000"/>
              <a:t>Evaluate the patient's behavior and response to stimuli on any available standardized sedation scale:</a:t>
            </a:r>
          </a:p>
          <a:p>
            <a:pPr>
              <a:lnSpc>
                <a:spcPct val="80000"/>
              </a:lnSpc>
              <a:buClr>
                <a:schemeClr val="accent2"/>
              </a:buClr>
              <a:buSzPct val="105000"/>
            </a:pPr>
            <a:r>
              <a:rPr lang="en-US" sz="2000"/>
              <a:t>Observer's Assessment of Alertness / Sedation (OAA/S) </a:t>
            </a:r>
          </a:p>
          <a:p>
            <a:pPr>
              <a:lnSpc>
                <a:spcPct val="80000"/>
              </a:lnSpc>
              <a:buClr>
                <a:schemeClr val="accent2"/>
              </a:buClr>
              <a:buSzPct val="105000"/>
            </a:pPr>
            <a:r>
              <a:rPr lang="en-US" sz="2000"/>
              <a:t>Sedation Visual Analogue Scale</a:t>
            </a:r>
          </a:p>
          <a:p>
            <a:pPr>
              <a:lnSpc>
                <a:spcPct val="80000"/>
              </a:lnSpc>
              <a:buClr>
                <a:schemeClr val="accent2"/>
              </a:buClr>
              <a:buSzPct val="105000"/>
            </a:pPr>
            <a:r>
              <a:rPr lang="en-US" sz="2000"/>
              <a:t>Modified Ramsey Sedation Scale (RSS), e.g.:</a:t>
            </a:r>
          </a:p>
        </p:txBody>
      </p:sp>
      <p:graphicFrame>
        <p:nvGraphicFramePr>
          <p:cNvPr id="53339" name="Group 91"/>
          <p:cNvGraphicFramePr>
            <a:graphicFrameLocks noGrp="1"/>
          </p:cNvGraphicFramePr>
          <p:nvPr>
            <p:ph sz="half" idx="2"/>
          </p:nvPr>
        </p:nvGraphicFramePr>
        <p:xfrm>
          <a:off x="609600" y="2819400"/>
          <a:ext cx="8077200" cy="3676333"/>
        </p:xfrm>
        <a:graphic>
          <a:graphicData uri="http://schemas.openxmlformats.org/drawingml/2006/table">
            <a:tbl>
              <a:tblPr/>
              <a:tblGrid>
                <a:gridCol w="6477000"/>
                <a:gridCol w="1600200"/>
              </a:tblGrid>
              <a:tr h="32226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noProof="1" smtClean="0">
                          <a:ln>
                            <a:noFill/>
                          </a:ln>
                          <a:solidFill>
                            <a:schemeClr val="accent2"/>
                          </a:solidFill>
                          <a:effectLst/>
                          <a:latin typeface="Arial" charset="0"/>
                        </a:rPr>
                        <a:t>Responsiveness		</a:t>
                      </a:r>
                      <a:r>
                        <a:rPr kumimoji="0" lang="en-US" sz="2800" b="0" i="0" u="none" strike="noStrike" cap="none" normalizeH="0" baseline="0" noProof="1" smtClean="0">
                          <a:ln>
                            <a:noFill/>
                          </a:ln>
                          <a:solidFill>
                            <a:schemeClr val="accent2"/>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noProof="1" smtClean="0">
                          <a:ln>
                            <a:noFill/>
                          </a:ln>
                          <a:solidFill>
                            <a:schemeClr val="accent2"/>
                          </a:solidFill>
                          <a:effectLst/>
                          <a:latin typeface="Arial" charset="0"/>
                        </a:rPr>
                        <a:t>Score</a:t>
                      </a:r>
                      <a:endParaRPr kumimoji="0" lang="en-US" sz="2800" b="1" i="0" u="none" strike="noStrike" cap="none" normalizeH="0" baseline="0" smtClean="0">
                        <a:ln>
                          <a:noFill/>
                        </a:ln>
                        <a:solidFill>
                          <a:schemeClr val="accent2"/>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paralyzed, unable to assess level of sedatio</a:t>
                      </a:r>
                      <a:r>
                        <a:rPr kumimoji="0" lang="en-US" sz="2000" b="0" i="0" u="none" strike="noStrike" cap="none" normalizeH="0" baseline="0" smtClean="0">
                          <a:ln>
                            <a:noFill/>
                          </a:ln>
                          <a:solidFill>
                            <a:srgbClr val="000000"/>
                          </a:solidFill>
                          <a:effectLst/>
                          <a:latin typeface="Arial" charset="0"/>
                        </a:rPr>
                        <a:t>n</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0</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anxious, agitated, or restless</a:t>
                      </a:r>
                      <a:endParaRPr kumimoji="0" lang="en-US" sz="20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1</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67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cooperative, oriented, and tranquil</a:t>
                      </a:r>
                      <a:endParaRPr kumimoji="0" lang="en-US" sz="20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2	</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sedated but responds to commands</a:t>
                      </a:r>
                      <a:endParaRPr kumimoji="0" lang="en-US" sz="20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3</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3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asleep but responds to glabellar tap	</a:t>
                      </a:r>
                      <a:endParaRPr kumimoji="0" lang="en-US" sz="2000" b="0"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4</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3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Times New Roman" pitchFamily="18" charset="0"/>
                        </a:rPr>
                        <a:t>Patient asleep but responds to nail bed pressure</a:t>
                      </a:r>
                    </a:p>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00"/>
                          </a:solidFill>
                          <a:effectLst/>
                          <a:latin typeface="Arial" charset="0"/>
                          <a:cs typeface="Times New Roman" pitchFamily="18" charset="0"/>
                        </a:rPr>
                        <a:t>(no response to glabellar tap)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5</a:t>
                      </a:r>
                      <a:endParaRPr kumimoji="0" lang="en-US" sz="2000" b="0" i="0" u="none" strike="noStrike" cap="none" normalizeH="0" baseline="0" smtClean="0">
                        <a:ln>
                          <a:noFill/>
                        </a:ln>
                        <a:solidFill>
                          <a:srgbClr val="000000"/>
                        </a:solidFill>
                        <a:effectLst/>
                        <a:latin typeface="Arial" charset="0"/>
                      </a:endParaRP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416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Patient asleep, no response to nail bed pressure</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noProof="1" smtClean="0">
                          <a:ln>
                            <a:noFill/>
                          </a:ln>
                          <a:solidFill>
                            <a:srgbClr val="000000"/>
                          </a:solidFill>
                          <a:effectLst/>
                          <a:latin typeface="Arial" charset="0"/>
                        </a:rPr>
                        <a:t>6</a:t>
                      </a:r>
                      <a:endParaRPr kumimoji="0" lang="en-US" sz="2000" b="0" i="0" u="none" strike="noStrike" cap="none" normalizeH="0" baseline="0" smtClean="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52400"/>
            <a:ext cx="8229600" cy="1143000"/>
          </a:xfrm>
        </p:spPr>
        <p:txBody>
          <a:bodyPr/>
          <a:lstStyle/>
          <a:p>
            <a:r>
              <a:rPr lang="en-US">
                <a:solidFill>
                  <a:schemeClr val="accent2"/>
                </a:solidFill>
              </a:rPr>
              <a:t>Monitor Alarms</a:t>
            </a:r>
          </a:p>
        </p:txBody>
      </p:sp>
      <p:sp>
        <p:nvSpPr>
          <p:cNvPr id="54275" name="Rectangle 3"/>
          <p:cNvSpPr>
            <a:spLocks noGrp="1" noChangeArrowheads="1"/>
          </p:cNvSpPr>
          <p:nvPr>
            <p:ph type="body" idx="1"/>
          </p:nvPr>
        </p:nvSpPr>
        <p:spPr>
          <a:xfrm>
            <a:off x="457200" y="1219200"/>
            <a:ext cx="8534400" cy="5486400"/>
          </a:xfrm>
        </p:spPr>
        <p:txBody>
          <a:bodyPr/>
          <a:lstStyle/>
          <a:p>
            <a:pPr>
              <a:lnSpc>
                <a:spcPct val="90000"/>
              </a:lnSpc>
              <a:buClr>
                <a:schemeClr val="accent2"/>
              </a:buClr>
              <a:buSzPct val="105000"/>
            </a:pPr>
            <a:r>
              <a:rPr lang="en-US" sz="2800"/>
              <a:t>All monitors have alarms activated when the patient's vital signs deviate from the preset thresholds. These alarms become activated by default whenever the monitors are turned on.</a:t>
            </a:r>
          </a:p>
          <a:p>
            <a:pPr>
              <a:lnSpc>
                <a:spcPct val="90000"/>
              </a:lnSpc>
              <a:buClr>
                <a:schemeClr val="accent2"/>
              </a:buClr>
              <a:buSzPct val="105000"/>
            </a:pPr>
            <a:endParaRPr lang="en-US" sz="1600"/>
          </a:p>
          <a:p>
            <a:pPr>
              <a:lnSpc>
                <a:spcPct val="90000"/>
              </a:lnSpc>
              <a:buClr>
                <a:schemeClr val="accent2"/>
              </a:buClr>
              <a:buSzPct val="105000"/>
            </a:pPr>
            <a:r>
              <a:rPr lang="en-US" sz="2800"/>
              <a:t>The alarms must not be disabled during the procedure, and the volume of the alarm should be set high enough to be heard despite ambient noises of the procedure room.</a:t>
            </a:r>
          </a:p>
          <a:p>
            <a:pPr>
              <a:lnSpc>
                <a:spcPct val="90000"/>
              </a:lnSpc>
              <a:buClr>
                <a:schemeClr val="accent2"/>
              </a:buClr>
              <a:buSzPct val="105000"/>
            </a:pPr>
            <a:endParaRPr lang="en-US" sz="1600"/>
          </a:p>
          <a:p>
            <a:pPr>
              <a:lnSpc>
                <a:spcPct val="90000"/>
              </a:lnSpc>
              <a:buClr>
                <a:schemeClr val="accent2"/>
              </a:buClr>
              <a:buSzPct val="105000"/>
            </a:pPr>
            <a:r>
              <a:rPr lang="en-US" sz="2800"/>
              <a:t>Alarm limits should not be set broadly since it may obscure a dangerous situation. Initial alarm limits should be set approximately 20% above/below the patient's pre-sedation baseline vital signs.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solidFill>
                  <a:schemeClr val="accent2"/>
                </a:solidFill>
              </a:rPr>
              <a:t>Moderate Sedation Flow Sheet</a:t>
            </a:r>
          </a:p>
        </p:txBody>
      </p:sp>
      <p:sp>
        <p:nvSpPr>
          <p:cNvPr id="55299" name="Rectangle 3"/>
          <p:cNvSpPr>
            <a:spLocks noGrp="1" noChangeArrowheads="1"/>
          </p:cNvSpPr>
          <p:nvPr>
            <p:ph type="body" idx="1"/>
          </p:nvPr>
        </p:nvSpPr>
        <p:spPr>
          <a:xfrm>
            <a:off x="457200" y="1371600"/>
            <a:ext cx="8229600" cy="5257800"/>
          </a:xfrm>
        </p:spPr>
        <p:txBody>
          <a:bodyPr/>
          <a:lstStyle/>
          <a:p>
            <a:pPr>
              <a:lnSpc>
                <a:spcPct val="90000"/>
              </a:lnSpc>
              <a:buClr>
                <a:schemeClr val="accent2"/>
              </a:buClr>
              <a:buSzPct val="105000"/>
            </a:pPr>
            <a:r>
              <a:rPr lang="en-US" sz="2800"/>
              <a:t>During any sedation/analgesia procedures vital signs, given medications, performed measures and other intra-procedure events must be documented. Most facilities will use a flow sheet for this documentation.</a:t>
            </a:r>
          </a:p>
          <a:p>
            <a:pPr>
              <a:lnSpc>
                <a:spcPct val="90000"/>
              </a:lnSpc>
              <a:buClr>
                <a:schemeClr val="accent2"/>
              </a:buClr>
              <a:buSzPct val="105000"/>
            </a:pPr>
            <a:endParaRPr lang="en-US" sz="1600"/>
          </a:p>
          <a:p>
            <a:pPr>
              <a:lnSpc>
                <a:spcPct val="90000"/>
              </a:lnSpc>
              <a:buClr>
                <a:schemeClr val="accent2"/>
              </a:buClr>
              <a:buSzPct val="105000"/>
            </a:pPr>
            <a:r>
              <a:rPr lang="en-US" sz="2800"/>
              <a:t>Vital signs are recorded every 5 min, and any monitored artifacts should be documented to avoid confusion and misinterpretations during a later review of the record.</a:t>
            </a:r>
          </a:p>
          <a:p>
            <a:pPr>
              <a:lnSpc>
                <a:spcPct val="90000"/>
              </a:lnSpc>
              <a:buClr>
                <a:schemeClr val="accent2"/>
              </a:buClr>
              <a:buSzPct val="105000"/>
            </a:pPr>
            <a:endParaRPr lang="en-US" sz="1600"/>
          </a:p>
          <a:p>
            <a:pPr>
              <a:lnSpc>
                <a:spcPct val="90000"/>
              </a:lnSpc>
              <a:buClr>
                <a:schemeClr val="accent2"/>
              </a:buClr>
              <a:buSzPct val="105000"/>
            </a:pPr>
            <a:r>
              <a:rPr lang="en-US" sz="2800"/>
              <a:t>The flow sheet should be signed by the attending physician.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p:txBody>
          <a:bodyPr/>
          <a:lstStyle/>
          <a:p>
            <a:pPr>
              <a:buFontTx/>
              <a:buNone/>
            </a:pPr>
            <a:endParaRPr lang="en-US"/>
          </a:p>
          <a:p>
            <a:pPr>
              <a:buFontTx/>
              <a:buNone/>
            </a:pPr>
            <a:endParaRPr lang="en-US"/>
          </a:p>
          <a:p>
            <a:pPr algn="r">
              <a:buFontTx/>
              <a:buNone/>
            </a:pPr>
            <a:r>
              <a:rPr lang="en-US">
                <a:solidFill>
                  <a:schemeClr val="accent2"/>
                </a:solidFill>
              </a:rPr>
              <a:t>Part 5: Airway </a:t>
            </a:r>
          </a:p>
          <a:p>
            <a:pPr algn="r">
              <a:buFontTx/>
              <a:buNone/>
            </a:pPr>
            <a:r>
              <a:rPr lang="en-US">
                <a:solidFill>
                  <a:schemeClr val="accent2"/>
                </a:solidFill>
              </a:rPr>
              <a:t>Management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p:txBody>
          <a:bodyPr/>
          <a:lstStyle/>
          <a:p>
            <a:r>
              <a:rPr lang="en-US" sz="4000">
                <a:solidFill>
                  <a:schemeClr val="accent2"/>
                </a:solidFill>
              </a:rPr>
              <a:t>Applicable Anatomy and Physiology of Airway</a:t>
            </a:r>
          </a:p>
        </p:txBody>
      </p:sp>
      <p:sp>
        <p:nvSpPr>
          <p:cNvPr id="57349" name="Rectangle 5"/>
          <p:cNvSpPr>
            <a:spLocks noGrp="1" noChangeArrowheads="1"/>
          </p:cNvSpPr>
          <p:nvPr>
            <p:ph type="body" sz="half" idx="1"/>
          </p:nvPr>
        </p:nvSpPr>
        <p:spPr>
          <a:xfrm>
            <a:off x="457200" y="1600200"/>
            <a:ext cx="4724400" cy="4876800"/>
          </a:xfrm>
        </p:spPr>
        <p:txBody>
          <a:bodyPr/>
          <a:lstStyle/>
          <a:p>
            <a:pPr>
              <a:lnSpc>
                <a:spcPct val="80000"/>
              </a:lnSpc>
              <a:buClr>
                <a:schemeClr val="accent2"/>
              </a:buClr>
              <a:buSzPct val="105000"/>
            </a:pPr>
            <a:r>
              <a:rPr lang="en-US" sz="2000"/>
              <a:t>The </a:t>
            </a:r>
            <a:r>
              <a:rPr lang="en-US" sz="2000" b="1">
                <a:solidFill>
                  <a:schemeClr val="accent2"/>
                </a:solidFill>
              </a:rPr>
              <a:t>upper airway obstruction</a:t>
            </a:r>
            <a:r>
              <a:rPr lang="en-US" sz="2000"/>
              <a:t> (problems with structures above the vocal cords) is the most common cause of ventilation difficulties in sedated patients, and is usually due to the reduction of the space between the posterior pharyngeal wall and the base of the tongue.</a:t>
            </a:r>
          </a:p>
          <a:p>
            <a:pPr>
              <a:lnSpc>
                <a:spcPct val="80000"/>
              </a:lnSpc>
              <a:buClr>
                <a:schemeClr val="accent2"/>
              </a:buClr>
              <a:buSzPct val="105000"/>
            </a:pPr>
            <a:endParaRPr lang="en-US" sz="2000"/>
          </a:p>
          <a:p>
            <a:pPr>
              <a:lnSpc>
                <a:spcPct val="80000"/>
              </a:lnSpc>
              <a:buClr>
                <a:schemeClr val="accent2"/>
              </a:buClr>
              <a:buSzPct val="105000"/>
            </a:pPr>
            <a:r>
              <a:rPr lang="en-US" sz="2000"/>
              <a:t>The pharynx, epiglottis, and vocal cords play a role in protecting the lower airway from aspiration. The most important function is the glottic closure reflex in response to direct glottic or supraglottic stimulation, or as a reflex response to visceral stimulation. The physiologic exaggeration of this reflex, </a:t>
            </a:r>
            <a:r>
              <a:rPr lang="en-US" sz="2000" b="1">
                <a:solidFill>
                  <a:schemeClr val="accent2"/>
                </a:solidFill>
              </a:rPr>
              <a:t>laryngospasm</a:t>
            </a:r>
            <a:r>
              <a:rPr lang="en-US" sz="2000"/>
              <a:t> can compromise ventilation during a procedure.</a:t>
            </a:r>
          </a:p>
        </p:txBody>
      </p:sp>
      <p:sp>
        <p:nvSpPr>
          <p:cNvPr id="57352" name="Rectangle 8"/>
          <p:cNvSpPr>
            <a:spLocks noChangeArrowheads="1"/>
          </p:cNvSpPr>
          <p:nvPr/>
        </p:nvSpPr>
        <p:spPr bwMode="auto">
          <a:xfrm>
            <a:off x="0" y="0"/>
            <a:ext cx="1795463" cy="0"/>
          </a:xfrm>
          <a:prstGeom prst="rect">
            <a:avLst/>
          </a:prstGeom>
          <a:noFill/>
          <a:ln w="9525">
            <a:noFill/>
            <a:miter lim="800000"/>
            <a:headEnd/>
            <a:tailEnd/>
          </a:ln>
          <a:effectLst/>
        </p:spPr>
        <p:txBody>
          <a:bodyPr wrap="none">
            <a:spAutoFit/>
          </a:bodyPr>
          <a:lstStyle/>
          <a:p>
            <a:endParaRPr lang="en-US"/>
          </a:p>
        </p:txBody>
      </p:sp>
      <p:pic>
        <p:nvPicPr>
          <p:cNvPr id="57362" name="Picture 18"/>
          <p:cNvPicPr>
            <a:picLocks noGrp="1" noChangeAspect="1" noChangeArrowheads="1"/>
          </p:cNvPicPr>
          <p:nvPr>
            <p:ph sz="half" idx="2"/>
          </p:nvPr>
        </p:nvPicPr>
        <p:blipFill>
          <a:blip r:embed="rId3" cstate="print"/>
          <a:srcRect/>
          <a:stretch>
            <a:fillRect/>
          </a:stretch>
        </p:blipFill>
        <p:spPr>
          <a:xfrm>
            <a:off x="5286375" y="1947863"/>
            <a:ext cx="3019425" cy="3829050"/>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229600" cy="838200"/>
          </a:xfrm>
        </p:spPr>
        <p:txBody>
          <a:bodyPr/>
          <a:lstStyle/>
          <a:p>
            <a:r>
              <a:rPr lang="en-US">
                <a:solidFill>
                  <a:schemeClr val="accent2"/>
                </a:solidFill>
              </a:rPr>
              <a:t>JCAHO Standards Overview</a:t>
            </a:r>
          </a:p>
        </p:txBody>
      </p:sp>
      <p:sp>
        <p:nvSpPr>
          <p:cNvPr id="10243" name="Rectangle 3"/>
          <p:cNvSpPr>
            <a:spLocks noGrp="1" noChangeArrowheads="1"/>
          </p:cNvSpPr>
          <p:nvPr>
            <p:ph type="body" idx="1"/>
          </p:nvPr>
        </p:nvSpPr>
        <p:spPr/>
        <p:txBody>
          <a:bodyPr/>
          <a:lstStyle/>
          <a:p>
            <a:pPr>
              <a:lnSpc>
                <a:spcPct val="80000"/>
              </a:lnSpc>
              <a:buClr>
                <a:schemeClr val="accent2"/>
              </a:buClr>
            </a:pPr>
            <a:r>
              <a:rPr lang="en-US" sz="2800"/>
              <a:t>New JCAHO Sedation/Analgesia Standards became effective in January 2004. </a:t>
            </a:r>
          </a:p>
          <a:p>
            <a:pPr>
              <a:lnSpc>
                <a:spcPct val="80000"/>
              </a:lnSpc>
              <a:buClr>
                <a:schemeClr val="accent2"/>
              </a:buClr>
            </a:pPr>
            <a:endParaRPr lang="en-US" sz="2800"/>
          </a:p>
          <a:p>
            <a:pPr>
              <a:lnSpc>
                <a:spcPct val="80000"/>
              </a:lnSpc>
              <a:buClr>
                <a:schemeClr val="accent2"/>
              </a:buClr>
            </a:pPr>
            <a:r>
              <a:rPr lang="en-US" sz="2800"/>
              <a:t>The JCAHO Standards for sedation and anesthesia apply when patients receive, </a:t>
            </a:r>
            <a:r>
              <a:rPr lang="en-US" sz="2800" i="1"/>
              <a:t>in any setting for any purpose, by any route</a:t>
            </a:r>
            <a:r>
              <a:rPr lang="en-US" sz="2800"/>
              <a:t>, moderate or deep sedation as well as general, spinal, or other major regional anesthesia. </a:t>
            </a:r>
          </a:p>
          <a:p>
            <a:pPr>
              <a:lnSpc>
                <a:spcPct val="80000"/>
              </a:lnSpc>
              <a:buClr>
                <a:schemeClr val="accent2"/>
              </a:buClr>
            </a:pPr>
            <a:endParaRPr lang="en-US" sz="2800"/>
          </a:p>
          <a:p>
            <a:pPr>
              <a:lnSpc>
                <a:spcPct val="80000"/>
              </a:lnSpc>
              <a:buClr>
                <a:schemeClr val="accent2"/>
              </a:buClr>
            </a:pPr>
            <a:r>
              <a:rPr lang="en-US" sz="2800"/>
              <a:t>These standards DO NOT apply to patients receiving minimal sedation (anxiolysis).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solidFill>
                  <a:schemeClr val="accent2"/>
                </a:solidFill>
              </a:rPr>
              <a:t>Evaluation in the Airway</a:t>
            </a:r>
          </a:p>
        </p:txBody>
      </p:sp>
      <p:sp>
        <p:nvSpPr>
          <p:cNvPr id="58371" name="Rectangle 3"/>
          <p:cNvSpPr>
            <a:spLocks noGrp="1" noChangeArrowheads="1"/>
          </p:cNvSpPr>
          <p:nvPr>
            <p:ph type="body" idx="1"/>
          </p:nvPr>
        </p:nvSpPr>
        <p:spPr/>
        <p:txBody>
          <a:bodyPr/>
          <a:lstStyle/>
          <a:p>
            <a:pPr>
              <a:lnSpc>
                <a:spcPct val="90000"/>
              </a:lnSpc>
              <a:buClr>
                <a:schemeClr val="accent2"/>
              </a:buClr>
              <a:buSzPct val="105000"/>
            </a:pPr>
            <a:r>
              <a:rPr lang="en-US" sz="2400"/>
              <a:t>The primary goal of airway examination is to predict possible difficulties with spontaneous ventilation of sedated patients as well as with positive pressure ventilation / intubation, if it becomes necessary.</a:t>
            </a:r>
          </a:p>
          <a:p>
            <a:pPr>
              <a:lnSpc>
                <a:spcPct val="90000"/>
              </a:lnSpc>
              <a:buClr>
                <a:schemeClr val="accent2"/>
              </a:buClr>
              <a:buSzPct val="105000"/>
            </a:pPr>
            <a:endParaRPr lang="en-US" sz="2400"/>
          </a:p>
          <a:p>
            <a:pPr>
              <a:lnSpc>
                <a:spcPct val="90000"/>
              </a:lnSpc>
              <a:buClr>
                <a:schemeClr val="accent2"/>
              </a:buClr>
              <a:buSzPct val="105000"/>
            </a:pPr>
            <a:r>
              <a:rPr lang="en-US" sz="2400"/>
              <a:t>Every airway examination should include: </a:t>
            </a:r>
          </a:p>
          <a:p>
            <a:pPr lvl="1">
              <a:lnSpc>
                <a:spcPct val="90000"/>
              </a:lnSpc>
              <a:buClr>
                <a:schemeClr val="accent2"/>
              </a:buClr>
              <a:buSzPct val="105000"/>
            </a:pPr>
            <a:r>
              <a:rPr lang="en-US" sz="2000"/>
              <a:t>Oral cavity evaluation</a:t>
            </a:r>
          </a:p>
          <a:p>
            <a:pPr lvl="1">
              <a:lnSpc>
                <a:spcPct val="90000"/>
              </a:lnSpc>
              <a:buClr>
                <a:schemeClr val="accent2"/>
              </a:buClr>
              <a:buSzPct val="105000"/>
            </a:pPr>
            <a:r>
              <a:rPr lang="en-US" sz="2000"/>
              <a:t>Temporo-mandibular joint evaluation </a:t>
            </a:r>
          </a:p>
          <a:p>
            <a:pPr lvl="1">
              <a:lnSpc>
                <a:spcPct val="90000"/>
              </a:lnSpc>
              <a:buClr>
                <a:schemeClr val="accent2"/>
              </a:buClr>
              <a:buSzPct val="105000"/>
            </a:pPr>
            <a:r>
              <a:rPr lang="en-US" sz="2000"/>
              <a:t>Thyromental distance evaluation</a:t>
            </a:r>
          </a:p>
          <a:p>
            <a:pPr lvl="1">
              <a:lnSpc>
                <a:spcPct val="90000"/>
              </a:lnSpc>
              <a:buClr>
                <a:schemeClr val="accent2"/>
              </a:buClr>
              <a:buSzPct val="105000"/>
            </a:pPr>
            <a:r>
              <a:rPr lang="en-US" sz="2000"/>
              <a:t>Atlanto-occipital movement evaluation</a:t>
            </a:r>
          </a:p>
          <a:p>
            <a:pPr lvl="1">
              <a:lnSpc>
                <a:spcPct val="90000"/>
              </a:lnSpc>
              <a:buClr>
                <a:schemeClr val="accent2"/>
              </a:buClr>
              <a:buSzPct val="105000"/>
            </a:pPr>
            <a:r>
              <a:rPr lang="en-US" sz="2000"/>
              <a:t>Evaluation of the relationship between the tongue and other structures of the oral cavity (Mallampati classification)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solidFill>
                  <a:schemeClr val="accent2"/>
                </a:solidFill>
              </a:rPr>
              <a:t>Evaluation of the Airway: Part 1</a:t>
            </a:r>
          </a:p>
        </p:txBody>
      </p:sp>
      <p:sp>
        <p:nvSpPr>
          <p:cNvPr id="59395" name="Rectangle 3"/>
          <p:cNvSpPr>
            <a:spLocks noGrp="1" noChangeArrowheads="1"/>
          </p:cNvSpPr>
          <p:nvPr>
            <p:ph type="body" idx="1"/>
          </p:nvPr>
        </p:nvSpPr>
        <p:spPr>
          <a:xfrm>
            <a:off x="457200" y="1371600"/>
            <a:ext cx="8458200" cy="4876800"/>
          </a:xfrm>
        </p:spPr>
        <p:txBody>
          <a:bodyPr/>
          <a:lstStyle/>
          <a:p>
            <a:pPr>
              <a:lnSpc>
                <a:spcPct val="80000"/>
              </a:lnSpc>
              <a:buClr>
                <a:schemeClr val="accent2"/>
              </a:buClr>
              <a:buSzPct val="105000"/>
            </a:pPr>
            <a:r>
              <a:rPr lang="en-US" sz="2400">
                <a:solidFill>
                  <a:schemeClr val="accent2"/>
                </a:solidFill>
              </a:rPr>
              <a:t>Oral cavity evaluation</a:t>
            </a:r>
            <a:r>
              <a:rPr lang="en-US" sz="2400"/>
              <a:t>: check the mouth opening (should be at least 2 fingerbreadth to allow intubation in case of emergency), presence of loose, chipped, broken, capped teeth, dentures, tumors, gross deformities.</a:t>
            </a:r>
          </a:p>
          <a:p>
            <a:pPr>
              <a:lnSpc>
                <a:spcPct val="80000"/>
              </a:lnSpc>
              <a:buClr>
                <a:schemeClr val="accent2"/>
              </a:buClr>
              <a:buSzPct val="105000"/>
            </a:pPr>
            <a:endParaRPr lang="en-US" sz="2400"/>
          </a:p>
          <a:p>
            <a:pPr>
              <a:lnSpc>
                <a:spcPct val="80000"/>
              </a:lnSpc>
              <a:buClr>
                <a:schemeClr val="accent2"/>
              </a:buClr>
              <a:buSzPct val="105000"/>
            </a:pPr>
            <a:r>
              <a:rPr lang="en-US" sz="2400">
                <a:solidFill>
                  <a:schemeClr val="accent2"/>
                </a:solidFill>
              </a:rPr>
              <a:t>Temporo-mandibular joint evaluation</a:t>
            </a:r>
            <a:r>
              <a:rPr lang="en-US" sz="2400"/>
              <a:t>: assess mobility by asking the patient to open the mouth as wide as possible while palpating the temporo-mandibular joints in an attempt to identify a limited range of motion or joint "locking".</a:t>
            </a:r>
          </a:p>
          <a:p>
            <a:pPr>
              <a:lnSpc>
                <a:spcPct val="80000"/>
              </a:lnSpc>
              <a:buClr>
                <a:schemeClr val="accent2"/>
              </a:buClr>
              <a:buSzPct val="105000"/>
            </a:pPr>
            <a:endParaRPr lang="en-US" sz="2400"/>
          </a:p>
          <a:p>
            <a:pPr>
              <a:lnSpc>
                <a:spcPct val="80000"/>
              </a:lnSpc>
              <a:buClr>
                <a:schemeClr val="accent2"/>
              </a:buClr>
              <a:buSzPct val="105000"/>
            </a:pPr>
            <a:r>
              <a:rPr lang="en-US" sz="2400">
                <a:solidFill>
                  <a:schemeClr val="accent2"/>
                </a:solidFill>
              </a:rPr>
              <a:t>Thyromental distance evaluation</a:t>
            </a:r>
            <a:r>
              <a:rPr lang="en-US" sz="2400"/>
              <a:t>: represents the straight distance from the notch of the thyroid cartilage to the tip of the mentum; if this distance is less than 6 cm or three fingerbreadths (receding mandible, short muscular neck), the larynx will be positioned anteriorly making intubation difficult.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solidFill>
                  <a:schemeClr val="accent2"/>
                </a:solidFill>
              </a:rPr>
              <a:t>Evaluation of the Airway: Part 2</a:t>
            </a:r>
          </a:p>
        </p:txBody>
      </p:sp>
      <p:sp>
        <p:nvSpPr>
          <p:cNvPr id="60419" name="Rectangle 3"/>
          <p:cNvSpPr>
            <a:spLocks noGrp="1" noChangeArrowheads="1"/>
          </p:cNvSpPr>
          <p:nvPr>
            <p:ph type="body" idx="1"/>
          </p:nvPr>
        </p:nvSpPr>
        <p:spPr/>
        <p:txBody>
          <a:bodyPr/>
          <a:lstStyle/>
          <a:p>
            <a:pPr>
              <a:lnSpc>
                <a:spcPct val="90000"/>
              </a:lnSpc>
              <a:buClr>
                <a:schemeClr val="accent2"/>
              </a:buClr>
              <a:buSzPct val="105000"/>
            </a:pPr>
            <a:r>
              <a:rPr lang="en-US" sz="2400">
                <a:solidFill>
                  <a:schemeClr val="accent2"/>
                </a:solidFill>
              </a:rPr>
              <a:t>Atlanto-occipital movement evaluation</a:t>
            </a:r>
            <a:r>
              <a:rPr lang="en-US" sz="2400"/>
              <a:t>: may be performed by having the patient sit facing the examiner, then tilt the head back as far as possible extending the atlanto-occipital joint (normally at least 35 degree). Failure to adequately extend the neck will make visualization of the glottis difficult or impossible.</a:t>
            </a:r>
          </a:p>
          <a:p>
            <a:pPr>
              <a:lnSpc>
                <a:spcPct val="90000"/>
              </a:lnSpc>
              <a:buClr>
                <a:schemeClr val="accent2"/>
              </a:buClr>
              <a:buSzPct val="105000"/>
            </a:pPr>
            <a:endParaRPr lang="en-US" sz="2400"/>
          </a:p>
          <a:p>
            <a:pPr>
              <a:lnSpc>
                <a:spcPct val="90000"/>
              </a:lnSpc>
              <a:buClr>
                <a:schemeClr val="accent2"/>
              </a:buClr>
              <a:buSzPct val="105000"/>
            </a:pPr>
            <a:r>
              <a:rPr lang="en-US" sz="2400">
                <a:solidFill>
                  <a:schemeClr val="accent2"/>
                </a:solidFill>
              </a:rPr>
              <a:t>Mallampati classification</a:t>
            </a:r>
            <a:r>
              <a:rPr lang="en-US" sz="2400"/>
              <a:t>: based on the size of the tongue and pharyngeal structures visible on mouth opening. The bigger the tongue (higher MP class), the more difficult to get a glottic view during laryngoscopy and the higher the chances of airway obstruction with sedation.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solidFill>
                  <a:schemeClr val="accent2"/>
                </a:solidFill>
              </a:rPr>
              <a:t>Mallampati classification</a:t>
            </a:r>
            <a:r>
              <a:rPr lang="en-US"/>
              <a:t> </a:t>
            </a:r>
          </a:p>
        </p:txBody>
      </p:sp>
      <p:pic>
        <p:nvPicPr>
          <p:cNvPr id="62468" name="Picture 4" descr="MLP I-IV - 1"/>
          <p:cNvPicPr>
            <a:picLocks noGrp="1" noChangeAspect="1" noChangeArrowheads="1"/>
          </p:cNvPicPr>
          <p:nvPr>
            <p:ph type="body" idx="1"/>
          </p:nvPr>
        </p:nvPicPr>
        <p:blipFill>
          <a:blip r:embed="rId3" cstate="print"/>
          <a:srcRect/>
          <a:stretch>
            <a:fillRect/>
          </a:stretch>
        </p:blipFill>
        <p:spPr>
          <a:xfrm>
            <a:off x="457200" y="1524000"/>
            <a:ext cx="8229600" cy="3144838"/>
          </a:xfrm>
          <a:noFill/>
          <a:ln/>
        </p:spPr>
      </p:pic>
      <p:sp>
        <p:nvSpPr>
          <p:cNvPr id="62469" name="Text Box 5"/>
          <p:cNvSpPr txBox="1">
            <a:spLocks noChangeArrowheads="1"/>
          </p:cNvSpPr>
          <p:nvPr/>
        </p:nvSpPr>
        <p:spPr bwMode="auto">
          <a:xfrm>
            <a:off x="457200" y="5089525"/>
            <a:ext cx="8458200" cy="1311275"/>
          </a:xfrm>
          <a:prstGeom prst="rect">
            <a:avLst/>
          </a:prstGeom>
          <a:noFill/>
          <a:ln w="9525">
            <a:noFill/>
            <a:miter lim="800000"/>
            <a:headEnd/>
            <a:tailEnd/>
          </a:ln>
          <a:effectLst/>
        </p:spPr>
        <p:txBody>
          <a:bodyPr>
            <a:spAutoFit/>
          </a:bodyPr>
          <a:lstStyle/>
          <a:p>
            <a:pPr lvl="1">
              <a:buClr>
                <a:schemeClr val="accent2"/>
              </a:buClr>
              <a:buSzPct val="105000"/>
              <a:buFontTx/>
              <a:buChar char="•"/>
            </a:pPr>
            <a:r>
              <a:rPr lang="en-US" sz="2000">
                <a:solidFill>
                  <a:schemeClr val="accent2"/>
                </a:solidFill>
              </a:rPr>
              <a:t>Class I</a:t>
            </a:r>
            <a:r>
              <a:rPr lang="en-US" sz="2000"/>
              <a:t> = visualization of the soft palate, uvula, and pillars </a:t>
            </a:r>
          </a:p>
          <a:p>
            <a:pPr lvl="1">
              <a:buClr>
                <a:schemeClr val="accent2"/>
              </a:buClr>
              <a:buSzPct val="105000"/>
              <a:buFontTx/>
              <a:buChar char="•"/>
            </a:pPr>
            <a:r>
              <a:rPr lang="en-US" sz="2000">
                <a:solidFill>
                  <a:schemeClr val="accent2"/>
                </a:solidFill>
              </a:rPr>
              <a:t>Class II</a:t>
            </a:r>
            <a:r>
              <a:rPr lang="en-US" sz="2000"/>
              <a:t> = visualization of the soft palate and uvula </a:t>
            </a:r>
          </a:p>
          <a:p>
            <a:pPr lvl="1">
              <a:buClr>
                <a:schemeClr val="accent2"/>
              </a:buClr>
              <a:buSzPct val="105000"/>
              <a:buFontTx/>
              <a:buChar char="•"/>
            </a:pPr>
            <a:r>
              <a:rPr lang="en-US" sz="2000">
                <a:solidFill>
                  <a:schemeClr val="accent2"/>
                </a:solidFill>
              </a:rPr>
              <a:t>Class III</a:t>
            </a:r>
            <a:r>
              <a:rPr lang="en-US" sz="2000"/>
              <a:t> = visualization of the soft palate and the base of the uvula </a:t>
            </a:r>
          </a:p>
          <a:p>
            <a:pPr lvl="1">
              <a:buClr>
                <a:schemeClr val="accent2"/>
              </a:buClr>
              <a:buSzPct val="105000"/>
              <a:buFontTx/>
              <a:buChar char="•"/>
            </a:pPr>
            <a:r>
              <a:rPr lang="en-US" sz="2000">
                <a:solidFill>
                  <a:schemeClr val="accent2"/>
                </a:solidFill>
              </a:rPr>
              <a:t>Class IV</a:t>
            </a:r>
            <a:r>
              <a:rPr lang="en-US" sz="2000"/>
              <a:t> = soft palate is not visible at all</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4000">
                <a:solidFill>
                  <a:schemeClr val="accent2"/>
                </a:solidFill>
              </a:rPr>
              <a:t>Equipment for Airway Management</a:t>
            </a:r>
          </a:p>
        </p:txBody>
      </p:sp>
      <p:sp>
        <p:nvSpPr>
          <p:cNvPr id="61443" name="Rectangle 3"/>
          <p:cNvSpPr>
            <a:spLocks noGrp="1" noChangeArrowheads="1"/>
          </p:cNvSpPr>
          <p:nvPr>
            <p:ph type="body" idx="1"/>
          </p:nvPr>
        </p:nvSpPr>
        <p:spPr/>
        <p:txBody>
          <a:bodyPr/>
          <a:lstStyle/>
          <a:p>
            <a:pPr>
              <a:lnSpc>
                <a:spcPct val="90000"/>
              </a:lnSpc>
              <a:buClr>
                <a:schemeClr val="accent2"/>
              </a:buClr>
              <a:buSzPct val="105000"/>
              <a:buFontTx/>
              <a:buNone/>
            </a:pPr>
            <a:r>
              <a:rPr lang="en-US" sz="2800"/>
              <a:t>Prior to any sedation procedure, necessary airway equipment should be prepared and its condition checked. </a:t>
            </a:r>
            <a:r>
              <a:rPr lang="en-US" sz="2800" i="1"/>
              <a:t>At least </a:t>
            </a:r>
            <a:r>
              <a:rPr lang="en-US" sz="2800"/>
              <a:t>the following equipment should be available:</a:t>
            </a:r>
          </a:p>
          <a:p>
            <a:pPr>
              <a:lnSpc>
                <a:spcPct val="90000"/>
              </a:lnSpc>
              <a:buClr>
                <a:schemeClr val="accent2"/>
              </a:buClr>
              <a:buSzPct val="105000"/>
            </a:pPr>
            <a:r>
              <a:rPr lang="en-US" sz="2800"/>
              <a:t>Oxygen administration devices (nasal cannula, simple face mask, Ambu bag)</a:t>
            </a:r>
          </a:p>
          <a:p>
            <a:pPr>
              <a:lnSpc>
                <a:spcPct val="90000"/>
              </a:lnSpc>
              <a:buClr>
                <a:schemeClr val="accent2"/>
              </a:buClr>
              <a:buSzPct val="105000"/>
            </a:pPr>
            <a:r>
              <a:rPr lang="en-US" sz="2800"/>
              <a:t>Nasal/Oral airways of different sizes </a:t>
            </a:r>
          </a:p>
          <a:p>
            <a:pPr>
              <a:lnSpc>
                <a:spcPct val="90000"/>
              </a:lnSpc>
              <a:buClr>
                <a:schemeClr val="accent2"/>
              </a:buClr>
              <a:buSzPct val="105000"/>
            </a:pPr>
            <a:r>
              <a:rPr lang="en-US" sz="2800"/>
              <a:t>Water-soluble lubricating gel </a:t>
            </a:r>
          </a:p>
          <a:p>
            <a:pPr>
              <a:lnSpc>
                <a:spcPct val="90000"/>
              </a:lnSpc>
              <a:buClr>
                <a:schemeClr val="accent2"/>
              </a:buClr>
              <a:buSzPct val="105000"/>
            </a:pPr>
            <a:r>
              <a:rPr lang="en-US" sz="2800"/>
              <a:t>Tongue blade</a:t>
            </a:r>
          </a:p>
          <a:p>
            <a:pPr>
              <a:lnSpc>
                <a:spcPct val="90000"/>
              </a:lnSpc>
              <a:buClr>
                <a:schemeClr val="accent2"/>
              </a:buClr>
              <a:buSzPct val="105000"/>
            </a:pPr>
            <a:r>
              <a:rPr lang="en-US" sz="2800"/>
              <a:t>Adequate oropharyngeal suction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868362"/>
          </a:xfrm>
        </p:spPr>
        <p:txBody>
          <a:bodyPr/>
          <a:lstStyle/>
          <a:p>
            <a:r>
              <a:rPr lang="en-US">
                <a:solidFill>
                  <a:schemeClr val="accent2"/>
                </a:solidFill>
              </a:rPr>
              <a:t>Nasal and Oral Airway</a:t>
            </a:r>
          </a:p>
        </p:txBody>
      </p:sp>
      <p:sp>
        <p:nvSpPr>
          <p:cNvPr id="63491" name="Rectangle 3"/>
          <p:cNvSpPr>
            <a:spLocks noGrp="1" noChangeArrowheads="1"/>
          </p:cNvSpPr>
          <p:nvPr>
            <p:ph type="body" idx="1"/>
          </p:nvPr>
        </p:nvSpPr>
        <p:spPr>
          <a:xfrm>
            <a:off x="228600" y="1143000"/>
            <a:ext cx="8686800" cy="5410200"/>
          </a:xfrm>
        </p:spPr>
        <p:txBody>
          <a:bodyPr/>
          <a:lstStyle/>
          <a:p>
            <a:pPr>
              <a:lnSpc>
                <a:spcPct val="80000"/>
              </a:lnSpc>
              <a:buClr>
                <a:schemeClr val="accent2"/>
              </a:buClr>
              <a:buSzPct val="105000"/>
            </a:pPr>
            <a:r>
              <a:rPr lang="en-US" sz="2400"/>
              <a:t>Nasal Airway</a:t>
            </a:r>
          </a:p>
          <a:p>
            <a:pPr lvl="1">
              <a:lnSpc>
                <a:spcPct val="80000"/>
              </a:lnSpc>
              <a:buClr>
                <a:schemeClr val="accent2"/>
              </a:buClr>
              <a:buSzPct val="105000"/>
            </a:pPr>
            <a:r>
              <a:rPr lang="en-US" sz="2000"/>
              <a:t>displaces the tongue from the posterior pharyngeal wall</a:t>
            </a:r>
          </a:p>
          <a:p>
            <a:pPr lvl="1">
              <a:lnSpc>
                <a:spcPct val="80000"/>
              </a:lnSpc>
              <a:buClr>
                <a:schemeClr val="accent2"/>
              </a:buClr>
              <a:buSzPct val="105000"/>
            </a:pPr>
            <a:r>
              <a:rPr lang="en-US" sz="2000"/>
              <a:t>the size of the nasal airway indicates the internal diameter in millimeters</a:t>
            </a:r>
          </a:p>
          <a:p>
            <a:pPr lvl="1">
              <a:lnSpc>
                <a:spcPct val="80000"/>
              </a:lnSpc>
              <a:buClr>
                <a:schemeClr val="accent2"/>
              </a:buClr>
              <a:buSzPct val="105000"/>
            </a:pPr>
            <a:r>
              <a:rPr lang="en-US" sz="2000"/>
              <a:t>needed length is determined by measuring the distance from the tip of the nares to the lobe of the ear</a:t>
            </a:r>
          </a:p>
          <a:p>
            <a:pPr lvl="1">
              <a:lnSpc>
                <a:spcPct val="80000"/>
              </a:lnSpc>
              <a:buClr>
                <a:schemeClr val="accent2"/>
              </a:buClr>
              <a:buSzPct val="105000"/>
            </a:pPr>
            <a:r>
              <a:rPr lang="en-US" sz="2000"/>
              <a:t>usually better tolerated than oral airway</a:t>
            </a:r>
          </a:p>
          <a:p>
            <a:pPr lvl="1">
              <a:lnSpc>
                <a:spcPct val="80000"/>
              </a:lnSpc>
              <a:buClr>
                <a:schemeClr val="accent2"/>
              </a:buClr>
              <a:buSzPct val="105000"/>
            </a:pPr>
            <a:r>
              <a:rPr lang="en-US" sz="2000"/>
              <a:t>not recommended in the presence of anticoagulants, cerebrospinal fluid rhinorrhea, septal deformity, nasal polyps</a:t>
            </a:r>
          </a:p>
          <a:p>
            <a:pPr lvl="1">
              <a:lnSpc>
                <a:spcPct val="80000"/>
              </a:lnSpc>
              <a:buClr>
                <a:schemeClr val="accent2"/>
              </a:buClr>
              <a:buSzPct val="105000"/>
            </a:pPr>
            <a:r>
              <a:rPr lang="en-US" sz="2000"/>
              <a:t>should always be lubricated prior to insertion and should never be forced if resistance is felt</a:t>
            </a:r>
          </a:p>
          <a:p>
            <a:pPr lvl="1">
              <a:lnSpc>
                <a:spcPct val="80000"/>
              </a:lnSpc>
              <a:buClr>
                <a:schemeClr val="accent2"/>
              </a:buClr>
              <a:buSzPct val="105000"/>
            </a:pPr>
            <a:r>
              <a:rPr lang="en-US" sz="2000"/>
              <a:t>long nasal airway may cause cough and laryngospasm </a:t>
            </a:r>
          </a:p>
          <a:p>
            <a:pPr>
              <a:lnSpc>
                <a:spcPct val="80000"/>
              </a:lnSpc>
              <a:buClr>
                <a:schemeClr val="accent2"/>
              </a:buClr>
              <a:buSzPct val="105000"/>
            </a:pPr>
            <a:r>
              <a:rPr lang="en-US" sz="2400"/>
              <a:t>Oral Airway</a:t>
            </a:r>
          </a:p>
          <a:p>
            <a:pPr lvl="1">
              <a:lnSpc>
                <a:spcPct val="80000"/>
              </a:lnSpc>
              <a:buClr>
                <a:schemeClr val="accent2"/>
              </a:buClr>
              <a:buSzPct val="105000"/>
            </a:pPr>
            <a:r>
              <a:rPr lang="en-US" sz="2000"/>
              <a:t>displaces the tongue from the posterior pharyngeal wall</a:t>
            </a:r>
          </a:p>
          <a:p>
            <a:pPr lvl="1">
              <a:lnSpc>
                <a:spcPct val="80000"/>
              </a:lnSpc>
              <a:buClr>
                <a:schemeClr val="accent2"/>
              </a:buClr>
              <a:buSzPct val="105000"/>
            </a:pPr>
            <a:r>
              <a:rPr lang="en-US" sz="2000"/>
              <a:t>may be the only possible solutions when the nasal airways are contraindicated or impossible to place</a:t>
            </a:r>
          </a:p>
          <a:p>
            <a:pPr lvl="1">
              <a:lnSpc>
                <a:spcPct val="80000"/>
              </a:lnSpc>
              <a:buClr>
                <a:schemeClr val="accent2"/>
              </a:buClr>
              <a:buSzPct val="105000"/>
            </a:pPr>
            <a:r>
              <a:rPr lang="en-US" sz="2000"/>
              <a:t>may stimulate the gag reflex or/and cause retching resulting in HTN and tachycardia, bradycardia (vagal response), laryngospasm, dental damage, pharyngeal or lip laceration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4000">
                <a:solidFill>
                  <a:schemeClr val="accent2"/>
                </a:solidFill>
              </a:rPr>
              <a:t>Effects of Sedatives/Analgesics on the Airway</a:t>
            </a:r>
          </a:p>
        </p:txBody>
      </p:sp>
      <p:sp>
        <p:nvSpPr>
          <p:cNvPr id="64515" name="Rectangle 3"/>
          <p:cNvSpPr>
            <a:spLocks noGrp="1" noChangeArrowheads="1"/>
          </p:cNvSpPr>
          <p:nvPr>
            <p:ph type="body" idx="1"/>
          </p:nvPr>
        </p:nvSpPr>
        <p:spPr>
          <a:xfrm>
            <a:off x="457200" y="1600200"/>
            <a:ext cx="8229600" cy="4267200"/>
          </a:xfrm>
        </p:spPr>
        <p:txBody>
          <a:bodyPr/>
          <a:lstStyle/>
          <a:p>
            <a:pPr>
              <a:lnSpc>
                <a:spcPct val="80000"/>
              </a:lnSpc>
              <a:buClr>
                <a:schemeClr val="accent2"/>
              </a:buClr>
              <a:buSzPct val="105000"/>
            </a:pPr>
            <a:r>
              <a:rPr lang="en-US" sz="2400"/>
              <a:t>Decrease hypoxic and hypercarbic respiratory drive</a:t>
            </a:r>
          </a:p>
          <a:p>
            <a:pPr>
              <a:lnSpc>
                <a:spcPct val="80000"/>
              </a:lnSpc>
              <a:buClr>
                <a:schemeClr val="accent2"/>
              </a:buClr>
              <a:buSzPct val="105000"/>
            </a:pPr>
            <a:endParaRPr lang="en-US" sz="2400"/>
          </a:p>
          <a:p>
            <a:pPr>
              <a:lnSpc>
                <a:spcPct val="80000"/>
              </a:lnSpc>
              <a:buClr>
                <a:schemeClr val="accent2"/>
              </a:buClr>
              <a:buSzPct val="105000"/>
            </a:pPr>
            <a:r>
              <a:rPr lang="en-US" sz="2400"/>
              <a:t>Cause loss of the upper airway muscle tone with subsequent narrowing of the upper airway lumen</a:t>
            </a:r>
          </a:p>
          <a:p>
            <a:pPr>
              <a:lnSpc>
                <a:spcPct val="80000"/>
              </a:lnSpc>
              <a:buClr>
                <a:schemeClr val="accent2"/>
              </a:buClr>
              <a:buSzPct val="105000"/>
            </a:pPr>
            <a:endParaRPr lang="en-US" sz="2400"/>
          </a:p>
          <a:p>
            <a:pPr>
              <a:lnSpc>
                <a:spcPct val="80000"/>
              </a:lnSpc>
              <a:buClr>
                <a:schemeClr val="accent2"/>
              </a:buClr>
              <a:buSzPct val="105000"/>
            </a:pPr>
            <a:r>
              <a:rPr lang="en-US" sz="2400"/>
              <a:t>Cause obstruction of the airway by the soft tissues as the muscles supporting the soft tissue of the pharynx (tongue, epiglottis) lose their normal tone</a:t>
            </a:r>
          </a:p>
          <a:p>
            <a:pPr>
              <a:lnSpc>
                <a:spcPct val="80000"/>
              </a:lnSpc>
              <a:buClr>
                <a:schemeClr val="accent2"/>
              </a:buClr>
              <a:buSzPct val="105000"/>
            </a:pPr>
            <a:endParaRPr lang="en-US" sz="2400"/>
          </a:p>
          <a:p>
            <a:pPr>
              <a:lnSpc>
                <a:spcPct val="80000"/>
              </a:lnSpc>
              <a:buClr>
                <a:schemeClr val="accent2"/>
              </a:buClr>
              <a:buSzPct val="105000"/>
            </a:pPr>
            <a:r>
              <a:rPr lang="en-US" sz="2400"/>
              <a:t>Decrease activity of the brain cortex allowing disinhibition of the protective reflexes in response to airway stimulation by saliva / foreign materials and leading to laryngospasm</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152400"/>
            <a:ext cx="8229600" cy="1143000"/>
          </a:xfrm>
        </p:spPr>
        <p:txBody>
          <a:bodyPr/>
          <a:lstStyle/>
          <a:p>
            <a:r>
              <a:rPr lang="en-US" sz="4000">
                <a:solidFill>
                  <a:schemeClr val="accent2"/>
                </a:solidFill>
              </a:rPr>
              <a:t>Airway Management in Sedated Patients</a:t>
            </a:r>
          </a:p>
        </p:txBody>
      </p:sp>
      <p:sp>
        <p:nvSpPr>
          <p:cNvPr id="65539" name="Rectangle 3"/>
          <p:cNvSpPr>
            <a:spLocks noGrp="1" noChangeArrowheads="1"/>
          </p:cNvSpPr>
          <p:nvPr>
            <p:ph type="body" idx="1"/>
          </p:nvPr>
        </p:nvSpPr>
        <p:spPr>
          <a:xfrm>
            <a:off x="457200" y="1371600"/>
            <a:ext cx="8458200" cy="4800600"/>
          </a:xfrm>
        </p:spPr>
        <p:txBody>
          <a:bodyPr/>
          <a:lstStyle/>
          <a:p>
            <a:pPr indent="0">
              <a:lnSpc>
                <a:spcPct val="80000"/>
              </a:lnSpc>
              <a:buFontTx/>
              <a:buNone/>
              <a:tabLst>
                <a:tab pos="292100" algn="l"/>
              </a:tabLst>
            </a:pPr>
            <a:r>
              <a:rPr lang="en-US" sz="2400"/>
              <a:t>The following action sequence is recommended to restore adequate ventilation and oxygenation in case of upper airway obstruction during sedation/analgesia:</a:t>
            </a:r>
          </a:p>
          <a:p>
            <a:pPr indent="0">
              <a:lnSpc>
                <a:spcPct val="80000"/>
              </a:lnSpc>
              <a:buFontTx/>
              <a:buNone/>
              <a:tabLst>
                <a:tab pos="292100" algn="l"/>
              </a:tabLst>
            </a:pPr>
            <a:r>
              <a:rPr lang="en-US" sz="1800"/>
              <a:t>	</a:t>
            </a:r>
            <a:r>
              <a:rPr lang="en-US" sz="1800">
                <a:solidFill>
                  <a:schemeClr val="accent2"/>
                </a:solidFill>
              </a:rPr>
              <a:t>1.</a:t>
            </a:r>
            <a:r>
              <a:rPr lang="en-US" sz="1800"/>
              <a:t> Auditory/tactile stimulation of the patient.</a:t>
            </a:r>
          </a:p>
          <a:p>
            <a:pPr indent="0">
              <a:lnSpc>
                <a:spcPct val="80000"/>
              </a:lnSpc>
              <a:buFontTx/>
              <a:buNone/>
              <a:tabLst>
                <a:tab pos="292100" algn="l"/>
              </a:tabLst>
            </a:pPr>
            <a:r>
              <a:rPr lang="en-US" sz="1800"/>
              <a:t>	</a:t>
            </a:r>
            <a:r>
              <a:rPr lang="en-US" sz="1800">
                <a:solidFill>
                  <a:schemeClr val="accent2"/>
                </a:solidFill>
              </a:rPr>
              <a:t>2.</a:t>
            </a:r>
            <a:r>
              <a:rPr lang="en-US" sz="1800"/>
              <a:t> Lateral head tilt (results in tongue displacement to the side, away from the posterior pharynx).</a:t>
            </a:r>
          </a:p>
          <a:p>
            <a:pPr indent="0">
              <a:lnSpc>
                <a:spcPct val="80000"/>
              </a:lnSpc>
              <a:buFontTx/>
              <a:buNone/>
              <a:tabLst>
                <a:tab pos="292100" algn="l"/>
              </a:tabLst>
            </a:pPr>
            <a:r>
              <a:rPr lang="en-US" sz="1800"/>
              <a:t>	</a:t>
            </a:r>
            <a:r>
              <a:rPr lang="en-US" sz="1800">
                <a:solidFill>
                  <a:schemeClr val="accent2"/>
                </a:solidFill>
              </a:rPr>
              <a:t>3.</a:t>
            </a:r>
            <a:r>
              <a:rPr lang="en-US" sz="1800"/>
              <a:t> Chin lift (permits anterior movement of the mandible with elevation of the airway soft tissue anteriorly).</a:t>
            </a:r>
          </a:p>
          <a:p>
            <a:pPr indent="0">
              <a:lnSpc>
                <a:spcPct val="80000"/>
              </a:lnSpc>
              <a:buFontTx/>
              <a:buNone/>
              <a:tabLst>
                <a:tab pos="292100" algn="l"/>
              </a:tabLst>
            </a:pPr>
            <a:r>
              <a:rPr lang="en-US" sz="1800"/>
              <a:t>	</a:t>
            </a:r>
            <a:r>
              <a:rPr lang="en-US" sz="1800">
                <a:solidFill>
                  <a:schemeClr val="accent2"/>
                </a:solidFill>
              </a:rPr>
              <a:t>4.</a:t>
            </a:r>
            <a:r>
              <a:rPr lang="en-US" sz="1800"/>
              <a:t> Jaw thrust (provides significant anterior displacement of the mandible, stretches the neck, moves supra-epiglottic soft tissue anteriorly.</a:t>
            </a:r>
          </a:p>
          <a:p>
            <a:pPr indent="0">
              <a:lnSpc>
                <a:spcPct val="80000"/>
              </a:lnSpc>
              <a:buFontTx/>
              <a:buNone/>
              <a:tabLst>
                <a:tab pos="292100" algn="l"/>
              </a:tabLst>
            </a:pPr>
            <a:endParaRPr lang="en-US" sz="1800"/>
          </a:p>
          <a:p>
            <a:pPr indent="0">
              <a:lnSpc>
                <a:spcPct val="80000"/>
              </a:lnSpc>
              <a:buFontTx/>
              <a:buNone/>
              <a:tabLst>
                <a:tab pos="292100" algn="l"/>
              </a:tabLst>
            </a:pPr>
            <a:r>
              <a:rPr lang="en-US" sz="2000" b="1">
                <a:solidFill>
                  <a:schemeClr val="accent2"/>
                </a:solidFill>
              </a:rPr>
              <a:t>	</a:t>
            </a:r>
            <a:r>
              <a:rPr lang="en-US" sz="2000" b="1">
                <a:solidFill>
                  <a:schemeClr val="accent2"/>
                </a:solidFill>
                <a:effectLst>
                  <a:outerShdw blurRad="38100" dist="38100" dir="2700000" algn="tl">
                    <a:srgbClr val="C0C0C0"/>
                  </a:outerShdw>
                </a:effectLst>
              </a:rPr>
              <a:t>Airway obstruction not relieved by above mentioned 			measures signifies oversedation and may require 			immediate consultation by an anesthesiologist!</a:t>
            </a:r>
            <a:r>
              <a:rPr lang="en-US" sz="2000" b="1">
                <a:solidFill>
                  <a:schemeClr val="accent2"/>
                </a:solidFill>
              </a:rPr>
              <a:t> </a:t>
            </a:r>
          </a:p>
          <a:p>
            <a:pPr indent="0">
              <a:lnSpc>
                <a:spcPct val="80000"/>
              </a:lnSpc>
              <a:buFontTx/>
              <a:buNone/>
              <a:tabLst>
                <a:tab pos="292100" algn="l"/>
              </a:tabLst>
            </a:pPr>
            <a:endParaRPr lang="en-US" sz="2000" b="1">
              <a:solidFill>
                <a:schemeClr val="accent2"/>
              </a:solidFill>
            </a:endParaRPr>
          </a:p>
          <a:p>
            <a:pPr indent="0">
              <a:lnSpc>
                <a:spcPct val="80000"/>
              </a:lnSpc>
              <a:buFontTx/>
              <a:buNone/>
              <a:tabLst>
                <a:tab pos="292100" algn="l"/>
              </a:tabLst>
            </a:pPr>
            <a:r>
              <a:rPr lang="en-US" sz="1800"/>
              <a:t>	</a:t>
            </a:r>
            <a:r>
              <a:rPr lang="en-US" sz="1800">
                <a:solidFill>
                  <a:schemeClr val="accent2"/>
                </a:solidFill>
              </a:rPr>
              <a:t>5.</a:t>
            </a:r>
            <a:r>
              <a:rPr lang="en-US" sz="1800"/>
              <a:t> Nasal/oral airway insertion</a:t>
            </a:r>
          </a:p>
          <a:p>
            <a:pPr indent="0">
              <a:lnSpc>
                <a:spcPct val="80000"/>
              </a:lnSpc>
              <a:buFontTx/>
              <a:buNone/>
              <a:tabLst>
                <a:tab pos="292100" algn="l"/>
              </a:tabLst>
            </a:pPr>
            <a:r>
              <a:rPr lang="en-US" sz="1800"/>
              <a:t>	</a:t>
            </a:r>
            <a:r>
              <a:rPr lang="en-US" sz="1800">
                <a:solidFill>
                  <a:schemeClr val="accent2"/>
                </a:solidFill>
              </a:rPr>
              <a:t>6.</a:t>
            </a:r>
            <a:r>
              <a:rPr lang="en-US" sz="1800"/>
              <a:t> Pharmacological reversal of sedative/analgesics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solidFill>
                  <a:schemeClr val="accent2"/>
                </a:solidFill>
              </a:rPr>
              <a:t>Dealing with Laryngospasm</a:t>
            </a:r>
          </a:p>
        </p:txBody>
      </p:sp>
      <p:sp>
        <p:nvSpPr>
          <p:cNvPr id="66563" name="Rectangle 3"/>
          <p:cNvSpPr>
            <a:spLocks noGrp="1" noChangeArrowheads="1"/>
          </p:cNvSpPr>
          <p:nvPr>
            <p:ph type="body" idx="1"/>
          </p:nvPr>
        </p:nvSpPr>
        <p:spPr/>
        <p:txBody>
          <a:bodyPr/>
          <a:lstStyle/>
          <a:p>
            <a:pPr>
              <a:lnSpc>
                <a:spcPct val="80000"/>
              </a:lnSpc>
              <a:buClr>
                <a:schemeClr val="accent2"/>
              </a:buClr>
              <a:buSzPct val="105000"/>
            </a:pPr>
            <a:r>
              <a:rPr lang="en-US" sz="2000"/>
              <a:t>This is uncontrolled spasm (glottic closure) of the vocal cords.</a:t>
            </a:r>
          </a:p>
          <a:p>
            <a:pPr>
              <a:lnSpc>
                <a:spcPct val="80000"/>
              </a:lnSpc>
              <a:buClr>
                <a:schemeClr val="accent2"/>
              </a:buClr>
              <a:buSzPct val="105000"/>
            </a:pPr>
            <a:r>
              <a:rPr lang="en-US" sz="2000"/>
              <a:t>May be provoked by mucus, blood, saliva, locally instilled drugs, acrid smell, manipulation of airway, pain, or visceral distention.</a:t>
            </a:r>
          </a:p>
          <a:p>
            <a:pPr>
              <a:lnSpc>
                <a:spcPct val="80000"/>
              </a:lnSpc>
              <a:buClr>
                <a:schemeClr val="accent2"/>
              </a:buClr>
              <a:buSzPct val="105000"/>
            </a:pPr>
            <a:r>
              <a:rPr lang="en-US" sz="2000"/>
              <a:t>May be incomplete (some air movement is present, inspiratory stridor, accessory respiratory muscles use) or complete (complete airway obstruction, no respiratory sounds; chest &amp; diaphragm movement may be present, but not effective - "paradoxical breathing")</a:t>
            </a:r>
          </a:p>
          <a:p>
            <a:pPr>
              <a:lnSpc>
                <a:spcPct val="80000"/>
              </a:lnSpc>
              <a:buClr>
                <a:schemeClr val="accent2"/>
              </a:buClr>
              <a:buSzPct val="105000"/>
            </a:pPr>
            <a:r>
              <a:rPr lang="en-US" sz="2000"/>
              <a:t>Treatment (procedures and sequence):</a:t>
            </a:r>
          </a:p>
          <a:p>
            <a:pPr lvl="1">
              <a:lnSpc>
                <a:spcPct val="80000"/>
              </a:lnSpc>
              <a:buClr>
                <a:schemeClr val="accent2"/>
              </a:buClr>
              <a:buSzPct val="105000"/>
              <a:buFontTx/>
              <a:buAutoNum type="arabicPeriod"/>
            </a:pPr>
            <a:r>
              <a:rPr lang="en-US" sz="2000"/>
              <a:t>Stop the procedure to avoid any additional stimulation</a:t>
            </a:r>
          </a:p>
          <a:p>
            <a:pPr lvl="1">
              <a:lnSpc>
                <a:spcPct val="80000"/>
              </a:lnSpc>
              <a:buClr>
                <a:schemeClr val="accent2"/>
              </a:buClr>
              <a:buSzPct val="105000"/>
              <a:buFontTx/>
              <a:buAutoNum type="arabicPeriod"/>
            </a:pPr>
            <a:r>
              <a:rPr lang="en-US" sz="2000"/>
              <a:t> Suction oropharynx if the local irritants are suspected to be 	the cause of laryngospasm.</a:t>
            </a:r>
          </a:p>
          <a:p>
            <a:pPr lvl="1">
              <a:lnSpc>
                <a:spcPct val="80000"/>
              </a:lnSpc>
              <a:buClr>
                <a:schemeClr val="accent2"/>
              </a:buClr>
              <a:buSzPct val="105000"/>
              <a:buFontTx/>
              <a:buAutoNum type="arabicPeriod"/>
            </a:pPr>
            <a:r>
              <a:rPr lang="en-US" sz="2000"/>
              <a:t> </a:t>
            </a:r>
            <a:r>
              <a:rPr lang="en-US" sz="2000" u="sng">
                <a:solidFill>
                  <a:schemeClr val="accent2"/>
                </a:solidFill>
              </a:rPr>
              <a:t>Call Anesthesiologist or in house airway management resource stat</a:t>
            </a:r>
            <a:r>
              <a:rPr lang="en-US" sz="2000"/>
              <a:t> while attempting a jaw thrust and mask ventilation with 100% 02 </a:t>
            </a:r>
          </a:p>
          <a:p>
            <a:pPr lvl="1">
              <a:lnSpc>
                <a:spcPct val="80000"/>
              </a:lnSpc>
              <a:buClr>
                <a:schemeClr val="accent2"/>
              </a:buClr>
              <a:buSzPct val="105000"/>
              <a:buFontTx/>
              <a:buAutoNum type="arabicPeriod"/>
            </a:pPr>
            <a:r>
              <a:rPr lang="en-US" sz="2000"/>
              <a:t> Consider Lidocaine IV bolus 0.5-0.8 mg/kg</a:t>
            </a:r>
          </a:p>
          <a:p>
            <a:pPr>
              <a:lnSpc>
                <a:spcPct val="80000"/>
              </a:lnSpc>
            </a:pPr>
            <a:endParaRPr lang="en-US" sz="20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en-US"/>
          </a:p>
        </p:txBody>
      </p:sp>
      <p:sp>
        <p:nvSpPr>
          <p:cNvPr id="67587" name="Rectangle 3"/>
          <p:cNvSpPr>
            <a:spLocks noGrp="1" noChangeArrowheads="1"/>
          </p:cNvSpPr>
          <p:nvPr>
            <p:ph type="body" idx="1"/>
          </p:nvPr>
        </p:nvSpPr>
        <p:spPr/>
        <p:txBody>
          <a:bodyPr/>
          <a:lstStyle/>
          <a:p>
            <a:pPr>
              <a:buFontTx/>
              <a:buNone/>
            </a:pPr>
            <a:endParaRPr lang="en-US" b="1"/>
          </a:p>
          <a:p>
            <a:pPr>
              <a:buFontTx/>
              <a:buNone/>
            </a:pPr>
            <a:endParaRPr lang="en-US" b="1"/>
          </a:p>
          <a:p>
            <a:pPr>
              <a:buFontTx/>
              <a:buNone/>
            </a:pPr>
            <a:endParaRPr lang="en-US" b="1"/>
          </a:p>
          <a:p>
            <a:pPr algn="r">
              <a:buFontTx/>
              <a:buNone/>
            </a:pPr>
            <a:r>
              <a:rPr lang="en-US" b="1">
                <a:solidFill>
                  <a:schemeClr val="accent2"/>
                </a:solidFill>
              </a:rPr>
              <a:t>Part 6: Common Complications </a:t>
            </a:r>
          </a:p>
          <a:p>
            <a:pPr algn="r">
              <a:buFontTx/>
              <a:buNone/>
            </a:pPr>
            <a:r>
              <a:rPr lang="en-US" b="1">
                <a:solidFill>
                  <a:schemeClr val="accent2"/>
                </a:solidFill>
              </a:rPr>
              <a:t>of Sedation</a:t>
            </a:r>
            <a:r>
              <a:rPr lang="en-US">
                <a:solidFill>
                  <a:schemeClr val="accent2"/>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solidFill>
                  <a:schemeClr val="accent2"/>
                </a:solidFill>
              </a:rPr>
              <a:t>The VA Moderate Sedation Directive</a:t>
            </a:r>
            <a:r>
              <a:rPr lang="en-US" sz="4000"/>
              <a:t> </a:t>
            </a:r>
          </a:p>
        </p:txBody>
      </p:sp>
      <p:sp>
        <p:nvSpPr>
          <p:cNvPr id="11267" name="Rectangle 3"/>
          <p:cNvSpPr>
            <a:spLocks noGrp="1" noChangeArrowheads="1"/>
          </p:cNvSpPr>
          <p:nvPr>
            <p:ph type="body" idx="1"/>
          </p:nvPr>
        </p:nvSpPr>
        <p:spPr>
          <a:xfrm>
            <a:off x="457200" y="2057400"/>
            <a:ext cx="8229600" cy="4191000"/>
          </a:xfrm>
        </p:spPr>
        <p:txBody>
          <a:bodyPr/>
          <a:lstStyle/>
          <a:p>
            <a:pPr>
              <a:lnSpc>
                <a:spcPct val="80000"/>
              </a:lnSpc>
              <a:buClr>
                <a:schemeClr val="accent2"/>
              </a:buClr>
            </a:pPr>
            <a:r>
              <a:rPr lang="en-US" sz="2800"/>
              <a:t>Strict adherence to the JCAHO sedation standards </a:t>
            </a:r>
          </a:p>
          <a:p>
            <a:pPr>
              <a:lnSpc>
                <a:spcPct val="80000"/>
              </a:lnSpc>
              <a:buClr>
                <a:schemeClr val="accent2"/>
              </a:buClr>
            </a:pPr>
            <a:endParaRPr lang="en-US" sz="2800"/>
          </a:p>
          <a:p>
            <a:pPr>
              <a:lnSpc>
                <a:spcPct val="80000"/>
              </a:lnSpc>
              <a:buClr>
                <a:schemeClr val="accent2"/>
              </a:buClr>
            </a:pPr>
            <a:r>
              <a:rPr lang="en-US" sz="2800"/>
              <a:t>Adequate training of all individuals administering, monitoring, and or supervising moderate sedation with mandatory supervisory CPR competence</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solidFill>
                  <a:schemeClr val="accent2"/>
                </a:solidFill>
              </a:rPr>
              <a:t>Hypoxia</a:t>
            </a:r>
          </a:p>
        </p:txBody>
      </p:sp>
      <p:sp>
        <p:nvSpPr>
          <p:cNvPr id="68611" name="Rectangle 3"/>
          <p:cNvSpPr>
            <a:spLocks noGrp="1" noChangeArrowheads="1"/>
          </p:cNvSpPr>
          <p:nvPr>
            <p:ph type="body" idx="1"/>
          </p:nvPr>
        </p:nvSpPr>
        <p:spPr>
          <a:xfrm>
            <a:off x="457200" y="1447800"/>
            <a:ext cx="8534400" cy="4525963"/>
          </a:xfrm>
        </p:spPr>
        <p:txBody>
          <a:bodyPr/>
          <a:lstStyle/>
          <a:p>
            <a:pPr>
              <a:lnSpc>
                <a:spcPct val="90000"/>
              </a:lnSpc>
              <a:buClr>
                <a:schemeClr val="accent2"/>
              </a:buClr>
              <a:buSzPct val="105000"/>
            </a:pPr>
            <a:r>
              <a:rPr lang="en-US" sz="2400">
                <a:solidFill>
                  <a:schemeClr val="accent2"/>
                </a:solidFill>
              </a:rPr>
              <a:t>Definition:</a:t>
            </a:r>
            <a:r>
              <a:rPr lang="en-US" sz="2400"/>
              <a:t> Sp02 &lt;90%</a:t>
            </a:r>
          </a:p>
          <a:p>
            <a:pPr>
              <a:lnSpc>
                <a:spcPct val="90000"/>
              </a:lnSpc>
              <a:buClr>
                <a:schemeClr val="accent2"/>
              </a:buClr>
              <a:buSzPct val="105000"/>
            </a:pPr>
            <a:r>
              <a:rPr lang="en-US" sz="2400">
                <a:solidFill>
                  <a:schemeClr val="accent2"/>
                </a:solidFill>
              </a:rPr>
              <a:t>Diagnosis of hypoxia (auscultation, palpation, visualization):</a:t>
            </a:r>
          </a:p>
          <a:p>
            <a:pPr lvl="1">
              <a:lnSpc>
                <a:spcPct val="90000"/>
              </a:lnSpc>
              <a:buClr>
                <a:schemeClr val="accent2"/>
              </a:buClr>
              <a:buSzPct val="105000"/>
            </a:pPr>
            <a:r>
              <a:rPr lang="en-US" sz="2000"/>
              <a:t>Continuously monitor the patient's respiration (mask fogging, chest movement, etc.)</a:t>
            </a:r>
          </a:p>
          <a:p>
            <a:pPr lvl="1">
              <a:lnSpc>
                <a:spcPct val="90000"/>
              </a:lnSpc>
              <a:buClr>
                <a:schemeClr val="accent2"/>
              </a:buClr>
              <a:buSzPct val="105000"/>
            </a:pPr>
            <a:r>
              <a:rPr lang="en-US" sz="2000"/>
              <a:t>Go with pulse oximetry, NOT color of the skin since cyanosis is a late sign of hypoxia and develops only at Sp02&lt;70%</a:t>
            </a:r>
          </a:p>
          <a:p>
            <a:pPr lvl="1">
              <a:lnSpc>
                <a:spcPct val="90000"/>
              </a:lnSpc>
              <a:buClr>
                <a:schemeClr val="accent2"/>
              </a:buClr>
              <a:buSzPct val="105000"/>
            </a:pPr>
            <a:r>
              <a:rPr lang="en-US" sz="2000">
                <a:solidFill>
                  <a:schemeClr val="accent2"/>
                </a:solidFill>
              </a:rPr>
              <a:t>Never disable monitor alarms!</a:t>
            </a:r>
            <a:r>
              <a:rPr lang="en-US" sz="2000"/>
              <a:t>  Keep pulse oximeter signal loud!</a:t>
            </a:r>
          </a:p>
          <a:p>
            <a:pPr lvl="1">
              <a:lnSpc>
                <a:spcPct val="90000"/>
              </a:lnSpc>
              <a:buClr>
                <a:schemeClr val="accent2"/>
              </a:buClr>
              <a:buSzPct val="105000"/>
            </a:pPr>
            <a:r>
              <a:rPr lang="en-US" sz="2000"/>
              <a:t>Have all the rescue airway devices checked and ready </a:t>
            </a:r>
          </a:p>
          <a:p>
            <a:pPr>
              <a:lnSpc>
                <a:spcPct val="90000"/>
              </a:lnSpc>
              <a:buClr>
                <a:schemeClr val="accent2"/>
              </a:buClr>
              <a:buSzPct val="105000"/>
            </a:pPr>
            <a:r>
              <a:rPr lang="en-US" sz="2400">
                <a:solidFill>
                  <a:schemeClr val="accent2"/>
                </a:solidFill>
              </a:rPr>
              <a:t>Treatment:</a:t>
            </a:r>
          </a:p>
          <a:p>
            <a:pPr lvl="1">
              <a:buClr>
                <a:schemeClr val="accent2"/>
              </a:buClr>
              <a:buSzPct val="105000"/>
            </a:pPr>
            <a:r>
              <a:rPr lang="en-US" sz="2000"/>
              <a:t>Abort the procedure if possible and administer supplemental 0</a:t>
            </a:r>
            <a:r>
              <a:rPr lang="en-US" sz="2000" baseline="-25000"/>
              <a:t>2</a:t>
            </a:r>
          </a:p>
          <a:p>
            <a:pPr lvl="1">
              <a:buClr>
                <a:schemeClr val="accent2"/>
              </a:buClr>
              <a:buSzPct val="105000"/>
            </a:pPr>
            <a:r>
              <a:rPr lang="en-US" sz="2000"/>
              <a:t>Proceed with airway manipulation to maintain its patency Institute mask ventilation if needed</a:t>
            </a:r>
          </a:p>
          <a:p>
            <a:pPr lvl="1">
              <a:lnSpc>
                <a:spcPct val="95000"/>
              </a:lnSpc>
              <a:buClr>
                <a:schemeClr val="accent2"/>
              </a:buClr>
              <a:buSzPct val="105000"/>
            </a:pPr>
            <a:r>
              <a:rPr lang="en-US" sz="2000"/>
              <a:t>Administration of pharmacologic reversal agents may be needed</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152400"/>
            <a:ext cx="8229600" cy="868363"/>
          </a:xfrm>
        </p:spPr>
        <p:txBody>
          <a:bodyPr/>
          <a:lstStyle/>
          <a:p>
            <a:r>
              <a:rPr lang="en-US">
                <a:solidFill>
                  <a:schemeClr val="accent2"/>
                </a:solidFill>
              </a:rPr>
              <a:t>Hypotension</a:t>
            </a:r>
          </a:p>
        </p:txBody>
      </p:sp>
      <p:sp>
        <p:nvSpPr>
          <p:cNvPr id="69635" name="Rectangle 3"/>
          <p:cNvSpPr>
            <a:spLocks noGrp="1" noChangeArrowheads="1"/>
          </p:cNvSpPr>
          <p:nvPr>
            <p:ph type="body" idx="1"/>
          </p:nvPr>
        </p:nvSpPr>
        <p:spPr>
          <a:xfrm>
            <a:off x="381000" y="1066800"/>
            <a:ext cx="8458200" cy="5638800"/>
          </a:xfrm>
        </p:spPr>
        <p:txBody>
          <a:bodyPr/>
          <a:lstStyle/>
          <a:p>
            <a:pPr>
              <a:lnSpc>
                <a:spcPct val="80000"/>
              </a:lnSpc>
              <a:buClr>
                <a:schemeClr val="accent2"/>
              </a:buClr>
              <a:buSzPct val="105000"/>
            </a:pPr>
            <a:r>
              <a:rPr lang="en-US" sz="2400">
                <a:solidFill>
                  <a:schemeClr val="accent2"/>
                </a:solidFill>
              </a:rPr>
              <a:t>Definition:</a:t>
            </a:r>
            <a:r>
              <a:rPr lang="en-US" sz="2400"/>
              <a:t> decrease of the BP below 30% of the patient's baseline (know the patients' "usual" blood pressure!)</a:t>
            </a:r>
          </a:p>
          <a:p>
            <a:pPr>
              <a:lnSpc>
                <a:spcPct val="80000"/>
              </a:lnSpc>
              <a:buClr>
                <a:schemeClr val="accent2"/>
              </a:buClr>
              <a:buSzPct val="105000"/>
            </a:pPr>
            <a:endParaRPr lang="en-US" sz="1400"/>
          </a:p>
          <a:p>
            <a:pPr>
              <a:lnSpc>
                <a:spcPct val="80000"/>
              </a:lnSpc>
              <a:buClr>
                <a:schemeClr val="accent2"/>
              </a:buClr>
              <a:buSzPct val="105000"/>
            </a:pPr>
            <a:r>
              <a:rPr lang="en-US" sz="2400">
                <a:solidFill>
                  <a:schemeClr val="accent2"/>
                </a:solidFill>
              </a:rPr>
              <a:t>Diagnosis:</a:t>
            </a:r>
          </a:p>
          <a:p>
            <a:pPr lvl="1">
              <a:lnSpc>
                <a:spcPct val="80000"/>
              </a:lnSpc>
              <a:buClr>
                <a:schemeClr val="accent2"/>
              </a:buClr>
              <a:buSzPct val="105000"/>
              <a:buFontTx/>
              <a:buChar char="•"/>
            </a:pPr>
            <a:r>
              <a:rPr lang="en-US" sz="2000"/>
              <a:t>Monitor NIBP every 3-5 min and use the correct size cuff </a:t>
            </a:r>
          </a:p>
          <a:p>
            <a:pPr lvl="1">
              <a:lnSpc>
                <a:spcPct val="80000"/>
              </a:lnSpc>
              <a:buClr>
                <a:schemeClr val="accent2"/>
              </a:buClr>
              <a:buSzPct val="105000"/>
              <a:buFontTx/>
              <a:buChar char="•"/>
            </a:pPr>
            <a:r>
              <a:rPr lang="en-US" sz="2000"/>
              <a:t>Check pulse if the BP reading is questionable</a:t>
            </a:r>
          </a:p>
          <a:p>
            <a:pPr lvl="1">
              <a:lnSpc>
                <a:spcPct val="80000"/>
              </a:lnSpc>
              <a:buClr>
                <a:schemeClr val="accent2"/>
              </a:buClr>
              <a:buSzPct val="105000"/>
              <a:buFontTx/>
              <a:buChar char="•"/>
            </a:pPr>
            <a:r>
              <a:rPr lang="en-US" sz="2000"/>
              <a:t>Check pulse oximeter plethysmogram - it reflects peripheral tissue perfusion</a:t>
            </a:r>
          </a:p>
          <a:p>
            <a:pPr lvl="1">
              <a:lnSpc>
                <a:spcPct val="80000"/>
              </a:lnSpc>
              <a:buClr>
                <a:schemeClr val="accent2"/>
              </a:buClr>
              <a:buSzPct val="105000"/>
              <a:buFontTx/>
              <a:buChar char="•"/>
            </a:pPr>
            <a:r>
              <a:rPr lang="en-US" sz="2000">
                <a:solidFill>
                  <a:schemeClr val="accent2"/>
                </a:solidFill>
              </a:rPr>
              <a:t>Treat sudden mental status change or nausea as a sign of low BP until proven otherwise!</a:t>
            </a:r>
          </a:p>
          <a:p>
            <a:pPr>
              <a:lnSpc>
                <a:spcPct val="80000"/>
              </a:lnSpc>
              <a:buClr>
                <a:schemeClr val="accent2"/>
              </a:buClr>
              <a:buSzPct val="105000"/>
            </a:pPr>
            <a:endParaRPr lang="en-US" sz="1400">
              <a:solidFill>
                <a:schemeClr val="accent2"/>
              </a:solidFill>
            </a:endParaRPr>
          </a:p>
          <a:p>
            <a:pPr>
              <a:lnSpc>
                <a:spcPct val="80000"/>
              </a:lnSpc>
              <a:buClr>
                <a:schemeClr val="accent2"/>
              </a:buClr>
              <a:buSzPct val="105000"/>
            </a:pPr>
            <a:r>
              <a:rPr lang="en-US" sz="2400">
                <a:solidFill>
                  <a:schemeClr val="accent2"/>
                </a:solidFill>
              </a:rPr>
              <a:t>Treatment:</a:t>
            </a:r>
          </a:p>
          <a:p>
            <a:pPr lvl="1">
              <a:lnSpc>
                <a:spcPct val="80000"/>
              </a:lnSpc>
              <a:buClr>
                <a:schemeClr val="accent2"/>
              </a:buClr>
              <a:buSzPct val="105000"/>
              <a:buFontTx/>
              <a:buChar char="•"/>
            </a:pPr>
            <a:r>
              <a:rPr lang="en-US" sz="2000"/>
              <a:t>Abort the procedure if possible</a:t>
            </a:r>
          </a:p>
          <a:p>
            <a:pPr lvl="1">
              <a:lnSpc>
                <a:spcPct val="80000"/>
              </a:lnSpc>
              <a:buClr>
                <a:schemeClr val="accent2"/>
              </a:buClr>
              <a:buSzPct val="105000"/>
              <a:buFontTx/>
              <a:buChar char="•"/>
            </a:pPr>
            <a:r>
              <a:rPr lang="en-US" sz="2000"/>
              <a:t>Address the most probable cause first (hypoxia, hypovolemia, peritoneal stretching, etc.)</a:t>
            </a:r>
          </a:p>
          <a:p>
            <a:pPr lvl="1">
              <a:lnSpc>
                <a:spcPct val="80000"/>
              </a:lnSpc>
              <a:buClr>
                <a:schemeClr val="accent2"/>
              </a:buClr>
              <a:buSzPct val="105000"/>
              <a:buFontTx/>
              <a:buChar char="•"/>
            </a:pPr>
            <a:r>
              <a:rPr lang="en-US" sz="2000"/>
              <a:t>Administer IV fluid bolus</a:t>
            </a:r>
          </a:p>
          <a:p>
            <a:pPr lvl="1">
              <a:lnSpc>
                <a:spcPct val="80000"/>
              </a:lnSpc>
              <a:buClr>
                <a:schemeClr val="accent2"/>
              </a:buClr>
              <a:buSzPct val="105000"/>
              <a:buFontTx/>
              <a:buChar char="•"/>
            </a:pPr>
            <a:r>
              <a:rPr lang="en-US" sz="2000"/>
              <a:t>If the problem persists despite abovementioned measures request immediate anesthesiologist consult or in-house airway management resource stat</a:t>
            </a:r>
            <a:r>
              <a:rPr lang="en-US" sz="1600"/>
              <a: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76200"/>
            <a:ext cx="8229600" cy="868363"/>
          </a:xfrm>
        </p:spPr>
        <p:txBody>
          <a:bodyPr/>
          <a:lstStyle/>
          <a:p>
            <a:r>
              <a:rPr lang="en-US">
                <a:solidFill>
                  <a:schemeClr val="accent2"/>
                </a:solidFill>
              </a:rPr>
              <a:t>Aspiration</a:t>
            </a:r>
          </a:p>
        </p:txBody>
      </p:sp>
      <p:sp>
        <p:nvSpPr>
          <p:cNvPr id="70659" name="Rectangle 3"/>
          <p:cNvSpPr>
            <a:spLocks noGrp="1" noChangeArrowheads="1"/>
          </p:cNvSpPr>
          <p:nvPr>
            <p:ph type="body" idx="1"/>
          </p:nvPr>
        </p:nvSpPr>
        <p:spPr>
          <a:xfrm>
            <a:off x="457200" y="990600"/>
            <a:ext cx="8458200" cy="5562600"/>
          </a:xfrm>
        </p:spPr>
        <p:txBody>
          <a:bodyPr/>
          <a:lstStyle/>
          <a:p>
            <a:pPr>
              <a:lnSpc>
                <a:spcPct val="80000"/>
              </a:lnSpc>
              <a:buClr>
                <a:schemeClr val="accent2"/>
              </a:buClr>
              <a:buSzPct val="105000"/>
            </a:pPr>
            <a:r>
              <a:rPr lang="en-US" sz="2000">
                <a:solidFill>
                  <a:schemeClr val="accent2"/>
                </a:solidFill>
              </a:rPr>
              <a:t>Definition:</a:t>
            </a:r>
            <a:r>
              <a:rPr lang="en-US" sz="2000"/>
              <a:t> Inhalation of the gastric contents into the tracheo-bronchial tree</a:t>
            </a:r>
          </a:p>
          <a:p>
            <a:pPr>
              <a:lnSpc>
                <a:spcPct val="80000"/>
              </a:lnSpc>
              <a:buClr>
                <a:schemeClr val="accent2"/>
              </a:buClr>
              <a:buSzPct val="105000"/>
            </a:pPr>
            <a:r>
              <a:rPr lang="en-US" sz="2000">
                <a:solidFill>
                  <a:schemeClr val="accent2"/>
                </a:solidFill>
              </a:rPr>
              <a:t>Diagnosis:</a:t>
            </a:r>
            <a:r>
              <a:rPr lang="en-US" sz="2000"/>
              <a:t> Presence of stomach content in the mouth, coughing, laryngospasm, sudden hypoxia, bronchospasm, dyspnea</a:t>
            </a:r>
          </a:p>
          <a:p>
            <a:pPr>
              <a:lnSpc>
                <a:spcPct val="80000"/>
              </a:lnSpc>
              <a:buClr>
                <a:schemeClr val="accent2"/>
              </a:buClr>
              <a:buSzPct val="105000"/>
            </a:pPr>
            <a:r>
              <a:rPr lang="en-US" sz="2000">
                <a:solidFill>
                  <a:schemeClr val="accent2"/>
                </a:solidFill>
              </a:rPr>
              <a:t>Treatment:</a:t>
            </a:r>
          </a:p>
          <a:p>
            <a:pPr lvl="1">
              <a:lnSpc>
                <a:spcPct val="80000"/>
              </a:lnSpc>
              <a:buClr>
                <a:schemeClr val="accent2"/>
              </a:buClr>
              <a:buSzPct val="105000"/>
            </a:pPr>
            <a:r>
              <a:rPr lang="en-US" sz="1600"/>
              <a:t>Stop the procedure immediately, turn the patient's head to the side and suction the oropharynx</a:t>
            </a:r>
          </a:p>
          <a:p>
            <a:pPr lvl="1">
              <a:lnSpc>
                <a:spcPct val="80000"/>
              </a:lnSpc>
              <a:buClr>
                <a:schemeClr val="accent2"/>
              </a:buClr>
              <a:buSzPct val="105000"/>
            </a:pPr>
            <a:r>
              <a:rPr lang="en-US" sz="1600"/>
              <a:t>Consider placing the patient in the Trendelenburg position to prevent flooding of the airway with the stomach content</a:t>
            </a:r>
          </a:p>
          <a:p>
            <a:pPr lvl="1">
              <a:lnSpc>
                <a:spcPct val="80000"/>
              </a:lnSpc>
              <a:buClr>
                <a:schemeClr val="accent2"/>
              </a:buClr>
              <a:buSzPct val="105000"/>
            </a:pPr>
            <a:r>
              <a:rPr lang="en-US" sz="1600"/>
              <a:t>Once airway is cleared, apply 100% 02 by face mask and check for bilateral breathing sounds</a:t>
            </a:r>
          </a:p>
          <a:p>
            <a:pPr lvl="1">
              <a:lnSpc>
                <a:spcPct val="80000"/>
              </a:lnSpc>
              <a:buClr>
                <a:schemeClr val="accent2"/>
              </a:buClr>
              <a:buSzPct val="105000"/>
            </a:pPr>
            <a:r>
              <a:rPr lang="en-US" sz="1600"/>
              <a:t>If the patient remains hypoxic, proceed with hospital admitting for 24 hrs observation</a:t>
            </a:r>
          </a:p>
          <a:p>
            <a:pPr lvl="1">
              <a:lnSpc>
                <a:spcPct val="80000"/>
              </a:lnSpc>
              <a:buClr>
                <a:schemeClr val="accent2"/>
              </a:buClr>
              <a:buSzPct val="105000"/>
            </a:pPr>
            <a:r>
              <a:rPr lang="en-US" sz="1600"/>
              <a:t>If (and only if) </a:t>
            </a:r>
            <a:r>
              <a:rPr lang="en-US" sz="1600" i="1"/>
              <a:t>particular matter aspiration is suspected</a:t>
            </a:r>
            <a:r>
              <a:rPr lang="en-US" sz="1600"/>
              <a:t>, the patient will need intubation and bronchoscopy to remove the aspirated material from the trachea and large bronchi</a:t>
            </a:r>
          </a:p>
          <a:p>
            <a:pPr lvl="1">
              <a:lnSpc>
                <a:spcPct val="80000"/>
              </a:lnSpc>
              <a:buClr>
                <a:schemeClr val="accent2"/>
              </a:buClr>
              <a:buSzPct val="105000"/>
            </a:pPr>
            <a:r>
              <a:rPr lang="en-US" sz="1600"/>
              <a:t>Empirical antibiotic treatment is recommended only in immunocompromised patients, or if the patient aspirated feculent materials</a:t>
            </a:r>
          </a:p>
          <a:p>
            <a:pPr lvl="1">
              <a:lnSpc>
                <a:spcPct val="80000"/>
              </a:lnSpc>
              <a:buClr>
                <a:schemeClr val="accent2"/>
              </a:buClr>
              <a:buSzPct val="105000"/>
            </a:pPr>
            <a:r>
              <a:rPr lang="en-US" sz="1600"/>
              <a:t>No benefit from empirical steroids administration after aspiration has been demonstrated </a:t>
            </a:r>
          </a:p>
          <a:p>
            <a:pPr>
              <a:lnSpc>
                <a:spcPct val="80000"/>
              </a:lnSpc>
              <a:buClr>
                <a:schemeClr val="accent2"/>
              </a:buClr>
              <a:buSzPct val="105000"/>
            </a:pPr>
            <a:r>
              <a:rPr lang="en-US" sz="2000">
                <a:solidFill>
                  <a:schemeClr val="accent2"/>
                </a:solidFill>
              </a:rPr>
              <a:t>Prevention:</a:t>
            </a:r>
          </a:p>
          <a:p>
            <a:pPr lvl="1">
              <a:lnSpc>
                <a:spcPct val="80000"/>
              </a:lnSpc>
              <a:buClr>
                <a:schemeClr val="accent2"/>
              </a:buClr>
              <a:buSzPct val="105000"/>
            </a:pPr>
            <a:r>
              <a:rPr lang="en-US" sz="1600"/>
              <a:t>Identify the at risk patients and premedicate with antacid, H2 blocker, metoclopramide; delay non-emergent cases if patients are not NPO</a:t>
            </a:r>
          </a:p>
          <a:p>
            <a:pPr lvl="1">
              <a:lnSpc>
                <a:spcPct val="80000"/>
              </a:lnSpc>
              <a:buClr>
                <a:schemeClr val="accent2"/>
              </a:buClr>
              <a:buSzPct val="105000"/>
            </a:pPr>
            <a:r>
              <a:rPr lang="en-US" sz="1600"/>
              <a:t>In emergency situations, consider lighter plan of sedation or consult an anesthesiologist for securing the airway in a controlled fashion.</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76200"/>
            <a:ext cx="8229600" cy="990600"/>
          </a:xfrm>
        </p:spPr>
        <p:txBody>
          <a:bodyPr/>
          <a:lstStyle/>
          <a:p>
            <a:r>
              <a:rPr lang="en-US">
                <a:solidFill>
                  <a:schemeClr val="accent2"/>
                </a:solidFill>
              </a:rPr>
              <a:t>Documenting Complications</a:t>
            </a:r>
          </a:p>
        </p:txBody>
      </p:sp>
      <p:sp>
        <p:nvSpPr>
          <p:cNvPr id="71683" name="Rectangle 3"/>
          <p:cNvSpPr>
            <a:spLocks noGrp="1" noChangeArrowheads="1"/>
          </p:cNvSpPr>
          <p:nvPr>
            <p:ph type="body" idx="1"/>
          </p:nvPr>
        </p:nvSpPr>
        <p:spPr>
          <a:xfrm>
            <a:off x="457200" y="1143000"/>
            <a:ext cx="8458200" cy="5257800"/>
          </a:xfrm>
        </p:spPr>
        <p:txBody>
          <a:bodyPr/>
          <a:lstStyle/>
          <a:p>
            <a:pPr>
              <a:lnSpc>
                <a:spcPct val="80000"/>
              </a:lnSpc>
              <a:buClr>
                <a:schemeClr val="accent2"/>
              </a:buClr>
              <a:buSzPct val="105000"/>
            </a:pPr>
            <a:r>
              <a:rPr lang="en-US" sz="1800"/>
              <a:t>The </a:t>
            </a:r>
            <a:r>
              <a:rPr lang="en-US" sz="1800">
                <a:solidFill>
                  <a:schemeClr val="accent2"/>
                </a:solidFill>
              </a:rPr>
              <a:t>Moderate Sedation Tracking form</a:t>
            </a:r>
            <a:r>
              <a:rPr lang="en-US" sz="1800"/>
              <a:t> should be completed for </a:t>
            </a:r>
            <a:r>
              <a:rPr lang="en-US" sz="1800" i="1"/>
              <a:t>every moderate sedation/analgesia procedure </a:t>
            </a:r>
            <a:r>
              <a:rPr lang="en-US" sz="1800"/>
              <a:t>and submitted to the Clinical Quality Management. These forms are utilized for statistical purposes as well as for determining a provider­ specific / department-specific complication rate in order to improve the quality of care.</a:t>
            </a:r>
          </a:p>
          <a:p>
            <a:pPr>
              <a:lnSpc>
                <a:spcPct val="80000"/>
              </a:lnSpc>
              <a:buClr>
                <a:schemeClr val="accent2"/>
              </a:buClr>
              <a:buSzPct val="105000"/>
            </a:pPr>
            <a:r>
              <a:rPr lang="en-US" sz="1800"/>
              <a:t>The cases in which any of the following events occur will be reported as complications to the service/section chief and to the Quality Management:</a:t>
            </a:r>
          </a:p>
          <a:p>
            <a:pPr lvl="1">
              <a:lnSpc>
                <a:spcPct val="80000"/>
              </a:lnSpc>
              <a:buClr>
                <a:schemeClr val="accent2"/>
              </a:buClr>
              <a:buSzPct val="105000"/>
              <a:buFontTx/>
              <a:buChar char="•"/>
            </a:pPr>
            <a:r>
              <a:rPr lang="en-US" sz="1600"/>
              <a:t>All cases in which naloxone or flumazenil is administered </a:t>
            </a:r>
          </a:p>
          <a:p>
            <a:pPr lvl="1">
              <a:lnSpc>
                <a:spcPct val="80000"/>
              </a:lnSpc>
              <a:buClr>
                <a:schemeClr val="accent2"/>
              </a:buClr>
              <a:buSzPct val="105000"/>
              <a:buFontTx/>
              <a:buChar char="•"/>
            </a:pPr>
            <a:r>
              <a:rPr lang="en-US" sz="1600"/>
              <a:t>All cases requiring assisted ventilation</a:t>
            </a:r>
          </a:p>
          <a:p>
            <a:pPr lvl="1">
              <a:lnSpc>
                <a:spcPct val="80000"/>
              </a:lnSpc>
              <a:buClr>
                <a:schemeClr val="accent2"/>
              </a:buClr>
              <a:buSzPct val="105000"/>
              <a:buFontTx/>
              <a:buChar char="•"/>
            </a:pPr>
            <a:r>
              <a:rPr lang="en-US" sz="1600"/>
              <a:t>All unanticipated hospital admissions secondary to moderate sedation</a:t>
            </a:r>
          </a:p>
          <a:p>
            <a:pPr lvl="1">
              <a:lnSpc>
                <a:spcPct val="80000"/>
              </a:lnSpc>
              <a:buClr>
                <a:schemeClr val="accent2"/>
              </a:buClr>
              <a:buSzPct val="105000"/>
              <a:buFontTx/>
              <a:buChar char="•"/>
            </a:pPr>
            <a:r>
              <a:rPr lang="en-US" sz="1600"/>
              <a:t>All cases in which Sp02 was 10% below baseline for more than 5 minutes, including the recovery period</a:t>
            </a:r>
          </a:p>
          <a:p>
            <a:pPr lvl="1">
              <a:lnSpc>
                <a:spcPct val="80000"/>
              </a:lnSpc>
              <a:buClr>
                <a:schemeClr val="accent2"/>
              </a:buClr>
              <a:buSzPct val="105000"/>
              <a:buFontTx/>
              <a:buChar char="•"/>
            </a:pPr>
            <a:r>
              <a:rPr lang="en-US" sz="1600"/>
              <a:t>All cases of unanticipated hemodynamic instability, such as deviation of the blood pressure &gt;30% from the patient's baseline, onset of new dysrhythmias, a pulse rate of 120 or higher for 5 minutes or more unless this is the patient's baseline (e.g.: a patient arriving to the EP lab for cardioversion / ablation)</a:t>
            </a:r>
          </a:p>
          <a:p>
            <a:pPr>
              <a:lnSpc>
                <a:spcPct val="80000"/>
              </a:lnSpc>
              <a:buClr>
                <a:schemeClr val="accent2"/>
              </a:buClr>
              <a:buSzPct val="105000"/>
            </a:pPr>
            <a:r>
              <a:rPr lang="en-US" sz="2000"/>
              <a:t>Every reported complication will be reviewed by the VAMC Moderate Sedation Committee to determine the nature and severity of the complication. If the Committee determines that there is a relationship between the reported event and sedation administration, a meeting with the sedation providers will be arranged to discuss the case in detail and to develop a strategy to avoid similar problems in the future.</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endParaRPr lang="en-US"/>
          </a:p>
        </p:txBody>
      </p:sp>
      <p:sp>
        <p:nvSpPr>
          <p:cNvPr id="72707" name="Rectangle 3"/>
          <p:cNvSpPr>
            <a:spLocks noGrp="1" noChangeArrowheads="1"/>
          </p:cNvSpPr>
          <p:nvPr>
            <p:ph type="body" idx="1"/>
          </p:nvPr>
        </p:nvSpPr>
        <p:spPr/>
        <p:txBody>
          <a:bodyPr/>
          <a:lstStyle/>
          <a:p>
            <a:pPr>
              <a:buFontTx/>
              <a:buNone/>
            </a:pPr>
            <a:endParaRPr lang="en-US" b="1"/>
          </a:p>
          <a:p>
            <a:pPr>
              <a:buFontTx/>
              <a:buNone/>
            </a:pPr>
            <a:endParaRPr lang="en-US" b="1"/>
          </a:p>
          <a:p>
            <a:pPr algn="r">
              <a:buFontTx/>
              <a:buNone/>
            </a:pPr>
            <a:r>
              <a:rPr lang="en-US" b="1">
                <a:solidFill>
                  <a:schemeClr val="accent2"/>
                </a:solidFill>
              </a:rPr>
              <a:t>Part 7: Post-sedation </a:t>
            </a:r>
          </a:p>
          <a:p>
            <a:pPr algn="r">
              <a:buFontTx/>
              <a:buNone/>
            </a:pPr>
            <a:r>
              <a:rPr lang="en-US" b="1">
                <a:solidFill>
                  <a:schemeClr val="accent2"/>
                </a:solidFill>
              </a:rPr>
              <a:t>Patient Care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76200"/>
            <a:ext cx="8229600" cy="1143000"/>
          </a:xfrm>
        </p:spPr>
        <p:txBody>
          <a:bodyPr/>
          <a:lstStyle/>
          <a:p>
            <a:r>
              <a:rPr lang="en-US">
                <a:solidFill>
                  <a:schemeClr val="accent2"/>
                </a:solidFill>
              </a:rPr>
              <a:t>Recovery: Phase 1</a:t>
            </a:r>
          </a:p>
        </p:txBody>
      </p:sp>
      <p:sp>
        <p:nvSpPr>
          <p:cNvPr id="73731" name="Rectangle 3"/>
          <p:cNvSpPr>
            <a:spLocks noGrp="1" noChangeArrowheads="1"/>
          </p:cNvSpPr>
          <p:nvPr>
            <p:ph type="body" idx="1"/>
          </p:nvPr>
        </p:nvSpPr>
        <p:spPr>
          <a:xfrm>
            <a:off x="457200" y="1219200"/>
            <a:ext cx="8229600" cy="4953000"/>
          </a:xfrm>
        </p:spPr>
        <p:txBody>
          <a:bodyPr/>
          <a:lstStyle/>
          <a:p>
            <a:pPr indent="0">
              <a:lnSpc>
                <a:spcPct val="80000"/>
              </a:lnSpc>
              <a:buFontTx/>
              <a:buNone/>
            </a:pPr>
            <a:r>
              <a:rPr lang="en-US" sz="2400"/>
              <a:t>Phase I represents initial recovery immediately after completing the procedure.</a:t>
            </a:r>
          </a:p>
          <a:p>
            <a:pPr indent="0">
              <a:lnSpc>
                <a:spcPct val="80000"/>
              </a:lnSpc>
              <a:buFontTx/>
              <a:buNone/>
            </a:pPr>
            <a:endParaRPr lang="en-US" sz="2400"/>
          </a:p>
          <a:p>
            <a:pPr indent="0">
              <a:lnSpc>
                <a:spcPct val="80000"/>
              </a:lnSpc>
              <a:buClr>
                <a:schemeClr val="accent2"/>
              </a:buClr>
              <a:buSzPct val="105000"/>
            </a:pPr>
            <a:r>
              <a:rPr lang="en-US" sz="2400"/>
              <a:t> Phase I should be completed in a designated area, or if such area is not available, in the post-anesthesia care unit (PACU).</a:t>
            </a:r>
          </a:p>
          <a:p>
            <a:pPr indent="0">
              <a:lnSpc>
                <a:spcPct val="80000"/>
              </a:lnSpc>
              <a:buClr>
                <a:schemeClr val="accent2"/>
              </a:buClr>
              <a:buSzPct val="105000"/>
            </a:pPr>
            <a:r>
              <a:rPr lang="en-US" sz="2400"/>
              <a:t>Depending on the patient's status and procedure, this period can be as short as 15 minutes.</a:t>
            </a:r>
          </a:p>
          <a:p>
            <a:pPr indent="0">
              <a:lnSpc>
                <a:spcPct val="80000"/>
              </a:lnSpc>
              <a:buClr>
                <a:schemeClr val="accent2"/>
              </a:buClr>
              <a:buSzPct val="105000"/>
            </a:pPr>
            <a:r>
              <a:rPr lang="en-US" sz="2400"/>
              <a:t>The Post-Anesthesia Recovery Score (PARS) of _&gt; 9 or return to baseline status are used as criteria to determine that the patient has completed Phase I.</a:t>
            </a:r>
          </a:p>
          <a:p>
            <a:pPr indent="0">
              <a:lnSpc>
                <a:spcPct val="80000"/>
              </a:lnSpc>
              <a:buClr>
                <a:schemeClr val="accent2"/>
              </a:buClr>
              <a:buSzPct val="105000"/>
            </a:pPr>
            <a:r>
              <a:rPr lang="en-US" sz="2400"/>
              <a:t>If transportation to the remote recovery area is needed, the patient must be accompanied by qualified personnel and adequately monitored during the transportation.</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76200"/>
            <a:ext cx="8229600" cy="639763"/>
          </a:xfrm>
        </p:spPr>
        <p:txBody>
          <a:bodyPr/>
          <a:lstStyle/>
          <a:p>
            <a:r>
              <a:rPr lang="en-US" sz="3200">
                <a:solidFill>
                  <a:schemeClr val="accent2"/>
                </a:solidFill>
              </a:rPr>
              <a:t>Post-Anesthesia Recovery Scoring System</a:t>
            </a:r>
          </a:p>
        </p:txBody>
      </p:sp>
      <p:graphicFrame>
        <p:nvGraphicFramePr>
          <p:cNvPr id="75295" name="Group 543"/>
          <p:cNvGraphicFramePr>
            <a:graphicFrameLocks noGrp="1"/>
          </p:cNvGraphicFramePr>
          <p:nvPr>
            <p:ph sz="half" idx="2"/>
          </p:nvPr>
        </p:nvGraphicFramePr>
        <p:xfrm>
          <a:off x="304800" y="838200"/>
          <a:ext cx="8610600" cy="5934459"/>
        </p:xfrm>
        <a:graphic>
          <a:graphicData uri="http://schemas.openxmlformats.org/drawingml/2006/table">
            <a:tbl>
              <a:tblPr/>
              <a:tblGrid>
                <a:gridCol w="482600"/>
                <a:gridCol w="3057525"/>
                <a:gridCol w="846138"/>
                <a:gridCol w="441325"/>
                <a:gridCol w="2897187"/>
                <a:gridCol w="885825"/>
              </a:tblGrid>
              <a:tr h="304800">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After patients completed Phase I of recovery they are eligible for discharge to a less intensive setting if the total score from the following categories equals 9 or 10:</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0513">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ACTIVITY</a:t>
                      </a:r>
                      <a:r>
                        <a:rPr kumimoji="0" lang="en-US" sz="1200" b="0" i="0" u="none" strike="noStrike" cap="none" normalizeH="0" baseline="0" smtClean="0">
                          <a:ln>
                            <a:noFill/>
                          </a:ln>
                          <a:solidFill>
                            <a:schemeClr val="accent2"/>
                          </a:solidFill>
                          <a:effectLst/>
                          <a:latin typeface="Arial" charset="0"/>
                        </a:rPr>
                        <a:t> (able to move voluntarily or on command)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RESPIRATION</a:t>
                      </a:r>
                      <a:r>
                        <a:rPr kumimoji="0" lang="en-US" sz="1200" b="0" i="0" u="none" strike="noStrike" cap="none" normalizeH="0" baseline="0" smtClean="0">
                          <a:ln>
                            <a:noFill/>
                          </a:ln>
                          <a:solidFill>
                            <a:schemeClr val="accent2"/>
                          </a:solidFill>
                          <a:effectLst/>
                          <a:latin typeface="Arial" charset="0"/>
                        </a:rPr>
                        <a:t> </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8892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4 extremities</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Able to breathe deeply and cough freely</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6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 extremities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Dyspnea, shallow , or limited breathing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 extremities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Apneic</a:t>
                      </a: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CIRCULATION</a:t>
                      </a:r>
                      <a:r>
                        <a:rPr kumimoji="0" lang="en-US" sz="1200" b="0" i="0" u="none" strike="noStrike" cap="none" normalizeH="0" baseline="0" smtClean="0">
                          <a:ln>
                            <a:noFill/>
                          </a:ln>
                          <a:solidFill>
                            <a:schemeClr val="accent2"/>
                          </a:solidFill>
                          <a:effectLst/>
                          <a:latin typeface="Arial" charset="0"/>
                        </a:rPr>
                        <a:t> </a:t>
                      </a: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CONSCIOUSNESS</a:t>
                      </a:r>
                      <a:r>
                        <a:rPr kumimoji="0" lang="en-US" sz="1200" b="0" i="0" u="none" strike="noStrike" cap="none" normalizeH="0" baseline="0" smtClean="0">
                          <a:ln>
                            <a:noFill/>
                          </a:ln>
                          <a:solidFill>
                            <a:schemeClr val="accent2"/>
                          </a:solidFill>
                          <a:effectLst/>
                          <a:latin typeface="Arial" charset="0"/>
                        </a:rPr>
                        <a:t> </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905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+1- 20 mmHg pre-sedation level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Fully awake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+/- 20 - 50 mmHg pre-sedation level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Arousable on calling, mostly sleeping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+/- 50 mmHg pre-sedation level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Not responding or only responds to painful stimuli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OXYGEN SATURATION</a:t>
                      </a:r>
                      <a:endParaRPr kumimoji="0" lang="en-US"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4"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hMerge="1">
                  <a:txBody>
                    <a:bodyPr/>
                    <a:lstStyle/>
                    <a:p>
                      <a:endParaRPr lang="en-US"/>
                    </a:p>
                  </a:txBody>
                  <a:tcPr/>
                </a:tc>
                <a:tc rowSpan="4" hMerge="1">
                  <a:txBody>
                    <a:bodyPr/>
                    <a:lstStyle/>
                    <a:p>
                      <a:endParaRPr lang="en-US"/>
                    </a:p>
                  </a:txBody>
                  <a:tcPr/>
                </a:tc>
              </a:tr>
              <a:tr h="28892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Able to maintain Oxygen saturation &gt; 92% on room air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47148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Needs supplementary Oxygen to maintain Oxygen saturation &gt; 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4556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Oxygen saturation &lt; 90% even with supplementary Oxygen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290513">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Some patients will be unable to score 9 or 10 due to a pre-anesthetic deficit. These patients must return to their baseline prior to discharge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0513">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 score of 0 in any category excludes eligibility for discharge unless approved by a physician.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76200"/>
            <a:ext cx="8229600" cy="762000"/>
          </a:xfrm>
        </p:spPr>
        <p:txBody>
          <a:bodyPr/>
          <a:lstStyle/>
          <a:p>
            <a:r>
              <a:rPr lang="en-US">
                <a:solidFill>
                  <a:schemeClr val="accent2"/>
                </a:solidFill>
              </a:rPr>
              <a:t>Recovery: Phase 2</a:t>
            </a:r>
          </a:p>
        </p:txBody>
      </p:sp>
      <p:sp>
        <p:nvSpPr>
          <p:cNvPr id="75779" name="Rectangle 3"/>
          <p:cNvSpPr>
            <a:spLocks noGrp="1" noChangeArrowheads="1"/>
          </p:cNvSpPr>
          <p:nvPr>
            <p:ph type="body" idx="1"/>
          </p:nvPr>
        </p:nvSpPr>
        <p:spPr>
          <a:xfrm>
            <a:off x="381000" y="838200"/>
            <a:ext cx="8610600" cy="5791200"/>
          </a:xfrm>
        </p:spPr>
        <p:txBody>
          <a:bodyPr/>
          <a:lstStyle/>
          <a:p>
            <a:pPr>
              <a:lnSpc>
                <a:spcPct val="80000"/>
              </a:lnSpc>
              <a:buClr>
                <a:schemeClr val="accent2"/>
              </a:buClr>
              <a:buSzPct val="105000"/>
            </a:pPr>
            <a:r>
              <a:rPr lang="en-US" sz="2000" b="1">
                <a:solidFill>
                  <a:schemeClr val="accent2"/>
                </a:solidFill>
              </a:rPr>
              <a:t>Phase II</a:t>
            </a:r>
            <a:r>
              <a:rPr lang="en-US" sz="2000"/>
              <a:t> represents the time after the patient completed Phase I until the patient is ready to be safely discharged home from Same Day Procedure Unit ("Home Readiness"). For inpatients, Phase II is completed at their assigned hospital areas (hospital wards).</a:t>
            </a:r>
          </a:p>
          <a:p>
            <a:pPr>
              <a:lnSpc>
                <a:spcPct val="80000"/>
              </a:lnSpc>
              <a:buClr>
                <a:schemeClr val="accent2"/>
              </a:buClr>
              <a:buSzPct val="105000"/>
            </a:pPr>
            <a:endParaRPr lang="en-US" sz="1600"/>
          </a:p>
          <a:p>
            <a:pPr>
              <a:lnSpc>
                <a:spcPct val="80000"/>
              </a:lnSpc>
              <a:buClr>
                <a:schemeClr val="accent2"/>
              </a:buClr>
              <a:buSzPct val="105000"/>
            </a:pPr>
            <a:r>
              <a:rPr lang="en-US" sz="2000"/>
              <a:t>All outpatients will be discharged home by a qualified licensed independent practitioner who is familiar with the patient or by using established discharge criteria.</a:t>
            </a:r>
          </a:p>
          <a:p>
            <a:pPr>
              <a:lnSpc>
                <a:spcPct val="80000"/>
              </a:lnSpc>
              <a:buClr>
                <a:schemeClr val="accent2"/>
              </a:buClr>
              <a:buSzPct val="105000"/>
            </a:pPr>
            <a:endParaRPr lang="en-US" sz="1600"/>
          </a:p>
          <a:p>
            <a:pPr>
              <a:lnSpc>
                <a:spcPct val="80000"/>
              </a:lnSpc>
              <a:buClr>
                <a:schemeClr val="accent2"/>
              </a:buClr>
              <a:buSzPct val="105000"/>
            </a:pPr>
            <a:r>
              <a:rPr lang="en-US" sz="2000"/>
              <a:t>Outpatients will always be discharged to the care of a competent adult. It is the responsibility of the physician to ensure that this is accomplished. The availability of a designated driver or assistant documented </a:t>
            </a:r>
            <a:r>
              <a:rPr lang="en-US" sz="2000" i="1"/>
              <a:t>prior to starting the procedure</a:t>
            </a:r>
            <a:r>
              <a:rPr lang="en-US" sz="2000"/>
              <a:t>.</a:t>
            </a:r>
          </a:p>
          <a:p>
            <a:pPr>
              <a:lnSpc>
                <a:spcPct val="80000"/>
              </a:lnSpc>
              <a:buClr>
                <a:schemeClr val="accent2"/>
              </a:buClr>
              <a:buSzPct val="105000"/>
            </a:pPr>
            <a:endParaRPr lang="en-US" sz="1600"/>
          </a:p>
          <a:p>
            <a:pPr>
              <a:lnSpc>
                <a:spcPct val="80000"/>
              </a:lnSpc>
              <a:buSzPct val="105000"/>
            </a:pPr>
            <a:r>
              <a:rPr lang="en-US" sz="2000" b="1">
                <a:solidFill>
                  <a:schemeClr val="accent2"/>
                </a:solidFill>
              </a:rPr>
              <a:t>No moderate or deep sedation/analgesia procedures should be performed if a driver's or assistant's availability is not confirmed and not documented on the day of the expected procedure.</a:t>
            </a:r>
          </a:p>
          <a:p>
            <a:pPr>
              <a:lnSpc>
                <a:spcPct val="80000"/>
              </a:lnSpc>
              <a:buSzPct val="105000"/>
            </a:pPr>
            <a:endParaRPr lang="en-US" sz="1600" b="1">
              <a:solidFill>
                <a:schemeClr val="accent2"/>
              </a:solidFill>
            </a:endParaRPr>
          </a:p>
          <a:p>
            <a:pPr>
              <a:lnSpc>
                <a:spcPct val="80000"/>
              </a:lnSpc>
              <a:buClr>
                <a:schemeClr val="accent2"/>
              </a:buClr>
              <a:buSzPct val="105000"/>
            </a:pPr>
            <a:r>
              <a:rPr lang="en-US" sz="2000"/>
              <a:t>Under certain circumstances, when the patient does not have a responsible adult to assist with home transportation, overnight lodging or 23-hrs observation admission should be arranged by the supervising physician.</a:t>
            </a:r>
          </a:p>
          <a:p>
            <a:pPr>
              <a:lnSpc>
                <a:spcPct val="80000"/>
              </a:lnSpc>
              <a:buFontTx/>
              <a:buNone/>
            </a:pPr>
            <a:endParaRPr lang="en-US" sz="160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88" name="Rectangle 88"/>
          <p:cNvSpPr>
            <a:spLocks noGrp="1" noChangeArrowheads="1"/>
          </p:cNvSpPr>
          <p:nvPr>
            <p:ph type="title"/>
          </p:nvPr>
        </p:nvSpPr>
        <p:spPr>
          <a:xfrm>
            <a:off x="228600" y="0"/>
            <a:ext cx="8686800" cy="1020763"/>
          </a:xfrm>
        </p:spPr>
        <p:txBody>
          <a:bodyPr/>
          <a:lstStyle/>
          <a:p>
            <a:r>
              <a:rPr lang="en-US" sz="2800" b="1">
                <a:solidFill>
                  <a:schemeClr val="accent2"/>
                </a:solidFill>
              </a:rPr>
              <a:t>Post- Anesthesia Discharge Scoring System (PADS) for Determining Home Readiness</a:t>
            </a:r>
            <a:r>
              <a:rPr lang="en-US" sz="4000" b="1"/>
              <a:t> </a:t>
            </a:r>
            <a:endParaRPr lang="en-US" sz="4000"/>
          </a:p>
        </p:txBody>
      </p:sp>
      <p:graphicFrame>
        <p:nvGraphicFramePr>
          <p:cNvPr id="76990" name="Group 190"/>
          <p:cNvGraphicFramePr>
            <a:graphicFrameLocks noGrp="1"/>
          </p:cNvGraphicFramePr>
          <p:nvPr>
            <p:ph idx="1"/>
          </p:nvPr>
        </p:nvGraphicFramePr>
        <p:xfrm>
          <a:off x="228600" y="1052513"/>
          <a:ext cx="8610600" cy="5579430"/>
        </p:xfrm>
        <a:graphic>
          <a:graphicData uri="http://schemas.openxmlformats.org/drawingml/2006/table">
            <a:tbl>
              <a:tblPr/>
              <a:tblGrid>
                <a:gridCol w="304800"/>
                <a:gridCol w="3886200"/>
                <a:gridCol w="377825"/>
                <a:gridCol w="260350"/>
                <a:gridCol w="3382963"/>
                <a:gridCol w="398462"/>
              </a:tblGrid>
              <a:tr h="319088">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A patient has completed Phase II of recovery when total score from the following categories equals 9 or 10.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4663">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VITAL SIGNS</a:t>
                      </a:r>
                      <a:r>
                        <a:rPr kumimoji="0" lang="en-US" sz="1200" b="1" i="0" u="none" strike="noStrike" cap="none" normalizeH="0" baseline="0" smtClean="0">
                          <a:ln>
                            <a:noFill/>
                          </a:ln>
                          <a:solidFill>
                            <a:schemeClr val="tx1"/>
                          </a:solidFill>
                          <a:effectLst/>
                          <a:latin typeface="Arial" charset="0"/>
                        </a:rPr>
                        <a:t> </a:t>
                      </a:r>
                      <a:r>
                        <a:rPr kumimoji="0" lang="en-US" sz="1200" b="0" i="0" u="none" strike="noStrike" cap="none" normalizeH="0" baseline="0" smtClean="0">
                          <a:ln>
                            <a:noFill/>
                          </a:ln>
                          <a:solidFill>
                            <a:schemeClr val="tx1"/>
                          </a:solidFill>
                          <a:effectLst/>
                          <a:latin typeface="Arial" charset="0"/>
                        </a:rPr>
                        <a:t>(</a:t>
                      </a:r>
                      <a:r>
                        <a:rPr kumimoji="0" lang="en-US" sz="1200" b="0" i="1" u="none" strike="noStrike" cap="none" normalizeH="0" baseline="0" smtClean="0">
                          <a:ln>
                            <a:noFill/>
                          </a:ln>
                          <a:solidFill>
                            <a:schemeClr val="tx1"/>
                          </a:solidFill>
                          <a:effectLst/>
                          <a:latin typeface="Arial" charset="0"/>
                        </a:rPr>
                        <a:t> Vital signs must be stable for 1 hour and consistent with age and preoperative baseline)</a:t>
                      </a:r>
                      <a:endParaRPr kumimoji="0" lang="en-US" sz="1200" b="0" i="0" u="none" strike="noStrike" cap="none" normalizeH="0" baseline="0" smtClean="0">
                        <a:ln>
                          <a:noFill/>
                        </a:ln>
                        <a:solidFill>
                          <a:schemeClr val="accent2"/>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NAUSEA AND VOMITING</a:t>
                      </a:r>
                      <a:r>
                        <a:rPr kumimoji="0" lang="en-US" sz="1200" b="0" i="0" u="none" strike="noStrike" cap="none" normalizeH="0" baseline="0" smtClean="0">
                          <a:ln>
                            <a:noFill/>
                          </a:ln>
                          <a:solidFill>
                            <a:schemeClr val="tx1"/>
                          </a:solidFill>
                          <a:effectLst/>
                          <a:latin typeface="Arial" charset="0"/>
                        </a:rPr>
                        <a:t> (</a:t>
                      </a:r>
                      <a:r>
                        <a:rPr kumimoji="0" lang="en-US" sz="1200" b="0" i="1" u="none" strike="noStrike" cap="none" normalizeH="0" baseline="0" smtClean="0">
                          <a:ln>
                            <a:noFill/>
                          </a:ln>
                          <a:solidFill>
                            <a:schemeClr val="tx1"/>
                          </a:solidFill>
                          <a:effectLst/>
                          <a:latin typeface="Arial" charset="0"/>
                        </a:rPr>
                        <a:t>The patient should have minimal nausea and vomiting before discharge)</a:t>
                      </a:r>
                      <a:r>
                        <a:rPr kumimoji="0" lang="en-US" sz="12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572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and pulse within 20% of preoperative baseline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Minimal: successfully treated with PO medication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733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and pulse 20 - 40% of preoperative baseline</a:t>
                      </a:r>
                      <a:endParaRPr kumimoji="0" lang="en-US" sz="1200" b="0" i="0" u="none" strike="noStrike" cap="none" normalizeH="0" baseline="0" smtClean="0">
                        <a:ln>
                          <a:noFill/>
                        </a:ln>
                        <a:solidFill>
                          <a:schemeClr val="accent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Moderate: successfully treated with IM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BP and pulse &gt; 40% of preoperative baseline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Severe: continues after repeated treatment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SURGICAL BLEEDING</a:t>
                      </a:r>
                      <a:r>
                        <a:rPr kumimoji="0" lang="en-US" sz="1200" b="1" i="0" u="none" strike="noStrike" cap="none" normalizeH="0" baseline="0" smtClean="0">
                          <a:ln>
                            <a:noFill/>
                          </a:ln>
                          <a:solidFill>
                            <a:schemeClr val="tx1"/>
                          </a:solidFill>
                          <a:effectLst/>
                          <a:latin typeface="Arial" charset="0"/>
                        </a:rPr>
                        <a:t> </a:t>
                      </a:r>
                      <a:r>
                        <a:rPr kumimoji="0" lang="en-US" sz="1200" b="0" i="0" u="none" strike="noStrike" cap="none" normalizeH="0" baseline="0" smtClean="0">
                          <a:ln>
                            <a:noFill/>
                          </a:ln>
                          <a:solidFill>
                            <a:schemeClr val="tx1"/>
                          </a:solidFill>
                          <a:effectLst/>
                          <a:latin typeface="Arial" charset="0"/>
                        </a:rPr>
                        <a:t>(</a:t>
                      </a:r>
                      <a:r>
                        <a:rPr kumimoji="0" lang="en-US" sz="1200" b="0" i="1" u="none" strike="noStrike" cap="none" normalizeH="0" baseline="0" smtClean="0">
                          <a:ln>
                            <a:noFill/>
                          </a:ln>
                          <a:solidFill>
                            <a:schemeClr val="tx1"/>
                          </a:solidFill>
                          <a:effectLst/>
                          <a:latin typeface="Arial" charset="0"/>
                        </a:rPr>
                        <a:t> Postoperative bleeding should be consistent with expected blood loss for the procedure)</a:t>
                      </a:r>
                      <a:r>
                        <a:rPr kumimoji="0" lang="en-US" sz="12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4763"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ACTIVITY LEVEL</a:t>
                      </a:r>
                      <a:r>
                        <a:rPr kumimoji="0" lang="en-US" sz="28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222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Minimal: does not require dressing change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Steady gait (no dizziness for 15 min or meets preoperative level)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Moderate: up to 2 dressing changes required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Requires Assistance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Severe: more than 3 dressing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Unable to Ambulate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138">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Arial" charset="0"/>
                        </a:rPr>
                        <a:t>PAIN </a:t>
                      </a:r>
                      <a:r>
                        <a:rPr kumimoji="0" lang="en-US" sz="1200" b="0" i="0" u="none" strike="noStrike" cap="none" normalizeH="0" baseline="0" smtClean="0">
                          <a:ln>
                            <a:noFill/>
                          </a:ln>
                          <a:solidFill>
                            <a:schemeClr val="tx1"/>
                          </a:solidFill>
                          <a:effectLst/>
                          <a:latin typeface="Arial" charset="0"/>
                        </a:rPr>
                        <a:t>(</a:t>
                      </a:r>
                      <a:r>
                        <a:rPr kumimoji="0" lang="en-US" sz="1200" b="0" i="1" u="none" strike="noStrike" cap="none" normalizeH="0" baseline="0" smtClean="0">
                          <a:ln>
                            <a:noFill/>
                          </a:ln>
                          <a:solidFill>
                            <a:schemeClr val="tx1"/>
                          </a:solidFill>
                          <a:effectLst/>
                          <a:latin typeface="Arial" charset="0"/>
                        </a:rPr>
                        <a:t>The patient should have minimal or no pain before discharge. The level of pain that the patient has should be acceptable to the patient. Pain should be controllable by oral analgesics. The location, type and intensity of pain should be consistent with the anticipated postoperative discomfort)</a:t>
                      </a:r>
                      <a:r>
                        <a:rPr kumimoji="0" lang="en-US" sz="12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272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Minimal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gridSpan="3">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hMerge="1">
                  <a:txBody>
                    <a:bodyPr/>
                    <a:lstStyle/>
                    <a:p>
                      <a:endParaRPr lang="en-US"/>
                    </a:p>
                  </a:txBody>
                  <a:tcPr/>
                </a:tc>
                <a:tc rowSpan="3" hMerge="1">
                  <a:txBody>
                    <a:bodyPr/>
                    <a:lstStyle/>
                    <a:p>
                      <a:endParaRPr lang="en-US"/>
                    </a:p>
                  </a:txBody>
                  <a:tcPr/>
                </a:tc>
              </a:tr>
              <a:tr h="228600">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Moderate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180975">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Severe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r>
              <a:tr h="290513">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Some patients will be unable to score 9 or 10 due to a pre-anesthetic deficit. These patients must return to their baseline prior to discharge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2250">
                <a:tc gridSpan="6">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rPr>
                        <a:t>A score of 0 in any category excludes eligibility for discharge unless approved by a physician.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p:txBody>
          <a:bodyPr/>
          <a:lstStyle/>
          <a:p>
            <a:pPr>
              <a:buFontTx/>
              <a:buNone/>
            </a:pPr>
            <a:endParaRPr lang="en-US" b="1"/>
          </a:p>
          <a:p>
            <a:pPr>
              <a:buFontTx/>
              <a:buNone/>
            </a:pPr>
            <a:endParaRPr lang="en-US" b="1"/>
          </a:p>
          <a:p>
            <a:pPr>
              <a:buFontTx/>
              <a:buNone/>
            </a:pPr>
            <a:endParaRPr lang="en-US" b="1"/>
          </a:p>
          <a:p>
            <a:pPr algn="r">
              <a:buFontTx/>
              <a:buNone/>
            </a:pPr>
            <a:r>
              <a:rPr lang="en-US" b="1">
                <a:solidFill>
                  <a:schemeClr val="accent2"/>
                </a:solidFill>
              </a:rPr>
              <a:t>Part 8: Sedation of </a:t>
            </a:r>
          </a:p>
          <a:p>
            <a:pPr algn="r">
              <a:buFontTx/>
              <a:buNone/>
            </a:pPr>
            <a:r>
              <a:rPr lang="en-US" b="1">
                <a:solidFill>
                  <a:schemeClr val="accent2"/>
                </a:solidFill>
              </a:rPr>
              <a:t>the Geriatric Patient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solidFill>
                  <a:schemeClr val="accent2"/>
                </a:solidFill>
              </a:rPr>
              <a:t>The Goals of Moderate Sedation/Analgesia</a:t>
            </a:r>
            <a:r>
              <a:rPr lang="en-US"/>
              <a:t> </a:t>
            </a:r>
          </a:p>
        </p:txBody>
      </p:sp>
      <p:sp>
        <p:nvSpPr>
          <p:cNvPr id="12291" name="Rectangle 3"/>
          <p:cNvSpPr>
            <a:spLocks noGrp="1" noChangeArrowheads="1"/>
          </p:cNvSpPr>
          <p:nvPr>
            <p:ph type="body" idx="1"/>
          </p:nvPr>
        </p:nvSpPr>
        <p:spPr>
          <a:xfrm>
            <a:off x="457200" y="1828800"/>
            <a:ext cx="8229600" cy="4525963"/>
          </a:xfrm>
        </p:spPr>
        <p:txBody>
          <a:bodyPr/>
          <a:lstStyle/>
          <a:p>
            <a:pPr>
              <a:lnSpc>
                <a:spcPct val="80000"/>
              </a:lnSpc>
              <a:buClr>
                <a:schemeClr val="accent2"/>
              </a:buClr>
            </a:pPr>
            <a:r>
              <a:rPr lang="en-US"/>
              <a:t>Providing a comfortable and cooperative patient  </a:t>
            </a:r>
          </a:p>
          <a:p>
            <a:pPr>
              <a:lnSpc>
                <a:spcPct val="80000"/>
              </a:lnSpc>
              <a:buClr>
                <a:schemeClr val="accent2"/>
              </a:buClr>
            </a:pPr>
            <a:endParaRPr lang="en-US"/>
          </a:p>
          <a:p>
            <a:pPr>
              <a:lnSpc>
                <a:spcPct val="80000"/>
              </a:lnSpc>
              <a:buClr>
                <a:schemeClr val="accent2"/>
              </a:buClr>
            </a:pPr>
            <a:r>
              <a:rPr lang="en-US"/>
              <a:t>Elevation of pain threshold  </a:t>
            </a:r>
          </a:p>
          <a:p>
            <a:pPr>
              <a:lnSpc>
                <a:spcPct val="80000"/>
              </a:lnSpc>
              <a:buClr>
                <a:schemeClr val="accent2"/>
              </a:buClr>
            </a:pPr>
            <a:endParaRPr lang="en-US"/>
          </a:p>
          <a:p>
            <a:pPr>
              <a:lnSpc>
                <a:spcPct val="80000"/>
              </a:lnSpc>
              <a:buClr>
                <a:schemeClr val="accent2"/>
              </a:buClr>
            </a:pPr>
            <a:r>
              <a:rPr lang="en-US"/>
              <a:t>Rapid recovery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0"/>
            <a:ext cx="8229600" cy="1143000"/>
          </a:xfrm>
        </p:spPr>
        <p:txBody>
          <a:bodyPr/>
          <a:lstStyle/>
          <a:p>
            <a:r>
              <a:rPr lang="en-US" sz="3600">
                <a:solidFill>
                  <a:schemeClr val="accent2"/>
                </a:solidFill>
              </a:rPr>
              <a:t>Effect of Aging on Sedation/Analgesia Pharmacology</a:t>
            </a:r>
          </a:p>
        </p:txBody>
      </p:sp>
      <p:sp>
        <p:nvSpPr>
          <p:cNvPr id="84995" name="Rectangle 3"/>
          <p:cNvSpPr>
            <a:spLocks noGrp="1" noChangeArrowheads="1"/>
          </p:cNvSpPr>
          <p:nvPr>
            <p:ph type="body" idx="1"/>
          </p:nvPr>
        </p:nvSpPr>
        <p:spPr>
          <a:xfrm>
            <a:off x="457200" y="1066800"/>
            <a:ext cx="8534400" cy="5638800"/>
          </a:xfrm>
        </p:spPr>
        <p:txBody>
          <a:bodyPr/>
          <a:lstStyle/>
          <a:p>
            <a:pPr>
              <a:lnSpc>
                <a:spcPct val="80000"/>
              </a:lnSpc>
              <a:buClr>
                <a:schemeClr val="accent2"/>
              </a:buClr>
              <a:buSzPct val="105000"/>
            </a:pPr>
            <a:r>
              <a:rPr lang="en-US" sz="2000"/>
              <a:t>Delayed response (up to 6-8 min) to the drugs, but increased magnitude of the response due to increased CNS sensitivity to drugs</a:t>
            </a:r>
          </a:p>
          <a:p>
            <a:pPr>
              <a:lnSpc>
                <a:spcPct val="80000"/>
              </a:lnSpc>
              <a:buClr>
                <a:schemeClr val="accent2"/>
              </a:buClr>
              <a:buSzPct val="105000"/>
            </a:pPr>
            <a:r>
              <a:rPr lang="en-US" sz="2000"/>
              <a:t>BDZ: </a:t>
            </a:r>
          </a:p>
          <a:p>
            <a:pPr lvl="1">
              <a:lnSpc>
                <a:spcPct val="80000"/>
              </a:lnSpc>
              <a:buClr>
                <a:schemeClr val="accent2"/>
              </a:buClr>
              <a:buSzPct val="105000"/>
            </a:pPr>
            <a:r>
              <a:rPr lang="en-US" sz="1800"/>
              <a:t>Effect is enhanced by increased sensitivity and decreased hepatic enzymes activity. </a:t>
            </a:r>
          </a:p>
          <a:p>
            <a:pPr lvl="1">
              <a:lnSpc>
                <a:spcPct val="80000"/>
              </a:lnSpc>
              <a:buClr>
                <a:schemeClr val="accent2"/>
              </a:buClr>
              <a:buSzPct val="105000"/>
            </a:pPr>
            <a:r>
              <a:rPr lang="en-US" sz="1800"/>
              <a:t>Generally a dose reduction of 30-50% is recommended</a:t>
            </a:r>
          </a:p>
          <a:p>
            <a:pPr>
              <a:lnSpc>
                <a:spcPct val="80000"/>
              </a:lnSpc>
              <a:buClr>
                <a:schemeClr val="accent2"/>
              </a:buClr>
              <a:buSzPct val="105000"/>
            </a:pPr>
            <a:r>
              <a:rPr lang="en-US" sz="2000"/>
              <a:t>Opioids:</a:t>
            </a:r>
          </a:p>
          <a:p>
            <a:pPr lvl="1">
              <a:lnSpc>
                <a:spcPct val="80000"/>
              </a:lnSpc>
              <a:buClr>
                <a:schemeClr val="accent2"/>
              </a:buClr>
              <a:buSzPct val="105000"/>
            </a:pPr>
            <a:r>
              <a:rPr lang="en-US" sz="1800"/>
              <a:t>Increased sensitivity and decreased clearance leading to prolonged action and enhanced effect.  </a:t>
            </a:r>
          </a:p>
          <a:p>
            <a:pPr lvl="1">
              <a:lnSpc>
                <a:spcPct val="80000"/>
              </a:lnSpc>
              <a:buClr>
                <a:schemeClr val="accent2"/>
              </a:buClr>
              <a:buSzPct val="105000"/>
            </a:pPr>
            <a:r>
              <a:rPr lang="en-US" sz="1800"/>
              <a:t>There is a higher risk of sudden hypotension and bradycardia with the administration of opioids</a:t>
            </a:r>
          </a:p>
          <a:p>
            <a:pPr>
              <a:lnSpc>
                <a:spcPct val="80000"/>
              </a:lnSpc>
              <a:buClr>
                <a:schemeClr val="accent2"/>
              </a:buClr>
              <a:buSzPct val="105000"/>
            </a:pPr>
            <a:r>
              <a:rPr lang="en-US" sz="2000"/>
              <a:t>The risk of post-procedure delirium is high in this age group secondary to physical limitations of the patients (hearing and visual loss), unfamiliar environment, and prolonged drug effect. Maintaining voice contact and careful drug titration may help to decrease the frequency of confusion</a:t>
            </a:r>
          </a:p>
          <a:p>
            <a:pPr>
              <a:lnSpc>
                <a:spcPct val="80000"/>
              </a:lnSpc>
              <a:buClr>
                <a:schemeClr val="accent2"/>
              </a:buClr>
              <a:buSzPct val="105000"/>
            </a:pPr>
            <a:endParaRPr lang="en-US" sz="2000">
              <a:solidFill>
                <a:schemeClr val="accent2"/>
              </a:solidFill>
            </a:endParaRPr>
          </a:p>
          <a:p>
            <a:pPr>
              <a:lnSpc>
                <a:spcPct val="80000"/>
              </a:lnSpc>
              <a:buClr>
                <a:schemeClr val="accent2"/>
              </a:buClr>
              <a:buSzPct val="105000"/>
            </a:pPr>
            <a:r>
              <a:rPr lang="en-US" sz="2000" b="1">
                <a:solidFill>
                  <a:schemeClr val="accent2"/>
                </a:solidFill>
              </a:rPr>
              <a:t>Overall, the anatomic and physiologic changes associated with aging predispose geriatric patients to pharmacologic hypersensitivity that can easily lead to cardio-pulmonary collapse. Dose reduction and longer intervals between administrations are needed to avoid oversedation.</a:t>
            </a:r>
          </a:p>
          <a:p>
            <a:pPr>
              <a:lnSpc>
                <a:spcPct val="80000"/>
              </a:lnSpc>
              <a:buFontTx/>
              <a:buNone/>
            </a:pPr>
            <a:endParaRPr lang="en-US" sz="2000" b="1">
              <a:solidFill>
                <a:schemeClr val="accent2"/>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74638"/>
            <a:ext cx="8229600" cy="868362"/>
          </a:xfrm>
        </p:spPr>
        <p:txBody>
          <a:bodyPr/>
          <a:lstStyle/>
          <a:p>
            <a:r>
              <a:rPr lang="en-US">
                <a:solidFill>
                  <a:schemeClr val="accent2"/>
                </a:solidFill>
              </a:rPr>
              <a:t>End Of Course!</a:t>
            </a:r>
          </a:p>
        </p:txBody>
      </p:sp>
      <p:sp>
        <p:nvSpPr>
          <p:cNvPr id="86019" name="Rectangle 3"/>
          <p:cNvSpPr>
            <a:spLocks noGrp="1" noChangeArrowheads="1"/>
          </p:cNvSpPr>
          <p:nvPr>
            <p:ph type="body" idx="1"/>
          </p:nvPr>
        </p:nvSpPr>
        <p:spPr>
          <a:xfrm>
            <a:off x="457200" y="1143000"/>
            <a:ext cx="8229600" cy="4983163"/>
          </a:xfrm>
        </p:spPr>
        <p:txBody>
          <a:bodyPr/>
          <a:lstStyle/>
          <a:p>
            <a:pPr>
              <a:lnSpc>
                <a:spcPct val="80000"/>
              </a:lnSpc>
              <a:buClr>
                <a:schemeClr val="accent2"/>
              </a:buClr>
              <a:buSzPct val="105000"/>
            </a:pPr>
            <a:r>
              <a:rPr lang="en-US" sz="2000"/>
              <a:t>You have completed the course content. You must take the exam to receive credit for this course.</a:t>
            </a:r>
          </a:p>
          <a:p>
            <a:pPr>
              <a:lnSpc>
                <a:spcPct val="80000"/>
              </a:lnSpc>
              <a:buClr>
                <a:schemeClr val="accent2"/>
              </a:buClr>
              <a:buSzPct val="105000"/>
            </a:pPr>
            <a:r>
              <a:rPr lang="en-US" sz="2000"/>
              <a:t>Version 1, June 2006</a:t>
            </a:r>
          </a:p>
          <a:p>
            <a:pPr>
              <a:lnSpc>
                <a:spcPct val="80000"/>
              </a:lnSpc>
              <a:buClr>
                <a:schemeClr val="accent2"/>
              </a:buClr>
              <a:buSzPct val="105000"/>
            </a:pPr>
            <a:r>
              <a:rPr lang="en-US" sz="2000"/>
              <a:t>Sources of Information:</a:t>
            </a:r>
          </a:p>
          <a:p>
            <a:pPr lvl="1">
              <a:lnSpc>
                <a:spcPct val="80000"/>
              </a:lnSpc>
              <a:buClr>
                <a:schemeClr val="accent2"/>
              </a:buClr>
              <a:buSzPct val="105000"/>
            </a:pPr>
            <a:r>
              <a:rPr lang="en-US" sz="1600"/>
              <a:t>Joint Commission: Standards for Operative or Other High-Risk Procedures and/or the Administration of Moderate or Deep Sedation or Anesthesia, January, 2004 </a:t>
            </a:r>
          </a:p>
          <a:p>
            <a:pPr lvl="1">
              <a:lnSpc>
                <a:spcPct val="80000"/>
              </a:lnSpc>
              <a:buClr>
                <a:schemeClr val="accent2"/>
              </a:buClr>
              <a:buSzPct val="105000"/>
            </a:pPr>
            <a:r>
              <a:rPr lang="en-US" sz="1600"/>
              <a:t>Dallas VA Hospital Policy for the administration of Moderate Sedation / Analgesia (Conscious Sedation) </a:t>
            </a:r>
          </a:p>
          <a:p>
            <a:pPr lvl="1">
              <a:lnSpc>
                <a:spcPct val="80000"/>
              </a:lnSpc>
              <a:buClr>
                <a:schemeClr val="accent2"/>
              </a:buClr>
              <a:buSzPct val="105000"/>
            </a:pPr>
            <a:r>
              <a:rPr lang="en-US" sz="1600"/>
              <a:t>Scammon FL, Klein SL, Choi WW: Conscious sedation for procedures under local or topical anesthesia. </a:t>
            </a:r>
            <a:r>
              <a:rPr lang="en-US" sz="1600" i="1"/>
              <a:t>Ann Otol Rhinol Laryngol. 1985;94:21 </a:t>
            </a:r>
            <a:endParaRPr lang="en-US" sz="1600"/>
          </a:p>
          <a:p>
            <a:pPr lvl="1">
              <a:lnSpc>
                <a:spcPct val="80000"/>
              </a:lnSpc>
              <a:buClr>
                <a:schemeClr val="accent2"/>
              </a:buClr>
              <a:buSzPct val="105000"/>
            </a:pPr>
            <a:r>
              <a:rPr lang="en-US" sz="1600"/>
              <a:t>Michael Kost: Moderate sedation/analgesia core competencies for practice, 2nd ed. 2004 </a:t>
            </a:r>
          </a:p>
          <a:p>
            <a:pPr lvl="1">
              <a:lnSpc>
                <a:spcPct val="80000"/>
              </a:lnSpc>
              <a:buClr>
                <a:schemeClr val="accent2"/>
              </a:buClr>
              <a:buSzPct val="105000"/>
            </a:pPr>
            <a:r>
              <a:rPr lang="en-US" sz="1600"/>
              <a:t>American Society of Anesthesiologists Task Force on Sedation and Analgesia by Non-Anesthesiologists. Practice guidelines for sedation and analgesia by non-anesthesiologists. </a:t>
            </a:r>
            <a:r>
              <a:rPr lang="en-US" sz="1600" i="1"/>
              <a:t>Anesthesiology. 2002;96(4):1006, 1013 </a:t>
            </a:r>
            <a:endParaRPr lang="en-US" sz="1600"/>
          </a:p>
          <a:p>
            <a:pPr lvl="1">
              <a:lnSpc>
                <a:spcPct val="80000"/>
              </a:lnSpc>
              <a:buClr>
                <a:schemeClr val="accent2"/>
              </a:buClr>
              <a:buSzPct val="105000"/>
            </a:pPr>
            <a:r>
              <a:rPr lang="en-US" sz="1600"/>
              <a:t>Barash PG, Cullen BF, Stoelting RK: Clinical Anesthesia, 4th edition 2000, </a:t>
            </a:r>
          </a:p>
          <a:p>
            <a:pPr lvl="1">
              <a:lnSpc>
                <a:spcPct val="80000"/>
              </a:lnSpc>
              <a:buClr>
                <a:schemeClr val="accent2"/>
              </a:buClr>
              <a:buSzPct val="105000"/>
            </a:pPr>
            <a:r>
              <a:rPr lang="en-US" sz="1600"/>
              <a:t>Hurford WE et al: Clinical Anesthesia Procedure of the Massachusetts General Hospital, 5th edition, 1997 </a:t>
            </a:r>
          </a:p>
          <a:p>
            <a:pPr lvl="1">
              <a:lnSpc>
                <a:spcPct val="80000"/>
              </a:lnSpc>
              <a:buClr>
                <a:schemeClr val="accent2"/>
              </a:buClr>
              <a:buSzPct val="105000"/>
            </a:pPr>
            <a:r>
              <a:rPr lang="en-US" sz="1600"/>
              <a:t>Morgan GE, MikhailmSM: Clinical Anesthesiology, 2rd edition, 1996. </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endParaRPr lang="en-US"/>
          </a:p>
        </p:txBody>
      </p:sp>
      <p:sp>
        <p:nvSpPr>
          <p:cNvPr id="87043"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endParaRPr lang="en-US"/>
          </a:p>
        </p:txBody>
      </p:sp>
      <p:sp>
        <p:nvSpPr>
          <p:cNvPr id="88067"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endParaRPr lang="en-US"/>
          </a:p>
        </p:txBody>
      </p:sp>
      <p:sp>
        <p:nvSpPr>
          <p:cNvPr id="89091"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en-US"/>
          </a:p>
        </p:txBody>
      </p:sp>
      <p:sp>
        <p:nvSpPr>
          <p:cNvPr id="90115"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503238"/>
            <a:ext cx="8229600" cy="1096962"/>
          </a:xfrm>
        </p:spPr>
        <p:txBody>
          <a:bodyPr/>
          <a:lstStyle/>
          <a:p>
            <a:r>
              <a:rPr lang="en-US" b="1">
                <a:solidFill>
                  <a:schemeClr val="accent2"/>
                </a:solidFill>
              </a:rPr>
              <a:t>Objectives of Moderate Sedation</a:t>
            </a:r>
            <a:endParaRPr lang="en-US">
              <a:solidFill>
                <a:schemeClr val="accent2"/>
              </a:solidFill>
            </a:endParaRPr>
          </a:p>
        </p:txBody>
      </p:sp>
      <p:sp>
        <p:nvSpPr>
          <p:cNvPr id="13315" name="Rectangle 3"/>
          <p:cNvSpPr>
            <a:spLocks noGrp="1" noChangeArrowheads="1"/>
          </p:cNvSpPr>
          <p:nvPr>
            <p:ph type="body" idx="1"/>
          </p:nvPr>
        </p:nvSpPr>
        <p:spPr>
          <a:xfrm>
            <a:off x="457200" y="1798638"/>
            <a:ext cx="8229600" cy="4525962"/>
          </a:xfrm>
        </p:spPr>
        <p:txBody>
          <a:bodyPr/>
          <a:lstStyle/>
          <a:p>
            <a:pPr>
              <a:lnSpc>
                <a:spcPct val="80000"/>
              </a:lnSpc>
              <a:buClr>
                <a:schemeClr val="accent2"/>
              </a:buClr>
            </a:pPr>
            <a:r>
              <a:rPr lang="en-US" sz="2800"/>
              <a:t>Maintain adequate sedation with minimal risk </a:t>
            </a:r>
          </a:p>
          <a:p>
            <a:pPr lvl="1">
              <a:lnSpc>
                <a:spcPct val="80000"/>
              </a:lnSpc>
              <a:buClr>
                <a:schemeClr val="accent2"/>
              </a:buClr>
            </a:pPr>
            <a:r>
              <a:rPr lang="en-US" sz="2400"/>
              <a:t>The patient’s ability to communicate should be preserved. Monitoring must be employed. Emergency resuscitation must always be on hand. </a:t>
            </a:r>
          </a:p>
          <a:p>
            <a:pPr>
              <a:lnSpc>
                <a:spcPct val="80000"/>
              </a:lnSpc>
              <a:buClr>
                <a:schemeClr val="accent2"/>
              </a:buClr>
            </a:pPr>
            <a:r>
              <a:rPr lang="en-US" sz="2800"/>
              <a:t>Relieve anxiety and produce amnesia when desired </a:t>
            </a:r>
          </a:p>
          <a:p>
            <a:pPr lvl="1">
              <a:lnSpc>
                <a:spcPct val="80000"/>
              </a:lnSpc>
              <a:buClr>
                <a:schemeClr val="accent2"/>
              </a:buClr>
            </a:pPr>
            <a:r>
              <a:rPr lang="en-US" sz="2400"/>
              <a:t>These objectives are accomplished by means of good preoperative communication and instructions as well as  administration of anxiolitic drugs. </a:t>
            </a:r>
          </a:p>
          <a:p>
            <a:pPr>
              <a:lnSpc>
                <a:spcPct val="80000"/>
              </a:lnSpc>
              <a:buClr>
                <a:schemeClr val="accent2"/>
              </a:buClr>
            </a:pPr>
            <a:r>
              <a:rPr lang="en-US" sz="2800"/>
              <a:t>Provide relief from pain and other noxious stimuli</a:t>
            </a:r>
          </a:p>
          <a:p>
            <a:pPr lvl="1">
              <a:lnSpc>
                <a:spcPct val="80000"/>
              </a:lnSpc>
              <a:buClr>
                <a:schemeClr val="accent2"/>
              </a:buClr>
            </a:pPr>
            <a:r>
              <a:rPr lang="en-US" sz="2400"/>
              <a:t>Opioids are given to supplement local or topical anesthetics as needed.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457200" y="152400"/>
            <a:ext cx="8229600" cy="609600"/>
          </a:xfrm>
        </p:spPr>
        <p:txBody>
          <a:bodyPr/>
          <a:lstStyle/>
          <a:p>
            <a:r>
              <a:rPr lang="en-US" sz="4000">
                <a:solidFill>
                  <a:schemeClr val="accent2"/>
                </a:solidFill>
              </a:rPr>
              <a:t>Levels of Sedation &amp; Analgesia</a:t>
            </a:r>
            <a:r>
              <a:rPr lang="en-US" sz="4000"/>
              <a:t> </a:t>
            </a:r>
          </a:p>
        </p:txBody>
      </p:sp>
      <p:graphicFrame>
        <p:nvGraphicFramePr>
          <p:cNvPr id="17478" name="Group 70"/>
          <p:cNvGraphicFramePr>
            <a:graphicFrameLocks noGrp="1"/>
          </p:cNvGraphicFramePr>
          <p:nvPr>
            <p:ph type="tbl" idx="1"/>
          </p:nvPr>
        </p:nvGraphicFramePr>
        <p:xfrm>
          <a:off x="1295400" y="1464946"/>
          <a:ext cx="7391400" cy="4602480"/>
        </p:xfrm>
        <a:graphic>
          <a:graphicData uri="http://schemas.openxmlformats.org/drawingml/2006/table">
            <a:tbl>
              <a:tblPr/>
              <a:tblGrid>
                <a:gridCol w="1642533"/>
                <a:gridCol w="1314597"/>
                <a:gridCol w="1477139"/>
                <a:gridCol w="1478566"/>
                <a:gridCol w="1478565"/>
              </a:tblGrid>
              <a:tr h="899649">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Arial" charset="0"/>
                        </a:rPr>
                        <a:t>Minimal Sedation (</a:t>
                      </a:r>
                      <a:r>
                        <a:rPr kumimoji="0" lang="en-US" sz="1600" b="1" i="0" u="none" strike="noStrike" cap="none" normalizeH="0" baseline="0" dirty="0" err="1" smtClean="0">
                          <a:ln>
                            <a:noFill/>
                          </a:ln>
                          <a:solidFill>
                            <a:schemeClr val="accent2"/>
                          </a:solidFill>
                          <a:effectLst/>
                          <a:latin typeface="Arial" charset="0"/>
                        </a:rPr>
                        <a:t>anxiolysis</a:t>
                      </a:r>
                      <a:r>
                        <a:rPr kumimoji="0" lang="en-US" sz="1600" b="1" i="0" u="none" strike="noStrike" cap="none" normalizeH="0" baseline="0" dirty="0" smtClean="0">
                          <a:ln>
                            <a:noFill/>
                          </a:ln>
                          <a:solidFill>
                            <a:schemeClr val="accent2"/>
                          </a:solidFill>
                          <a:effectLst/>
                          <a:latin typeface="Arial" charset="0"/>
                        </a:rPr>
                        <a:t>)</a:t>
                      </a:r>
                      <a:r>
                        <a:rPr kumimoji="0" lang="en-US" sz="1600" b="0" i="0" u="none" strike="noStrike" cap="none" normalizeH="0" baseline="0" dirty="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accent2"/>
                          </a:solidFill>
                          <a:effectLst/>
                          <a:latin typeface="Arial" charset="0"/>
                        </a:rPr>
                        <a:t>Moderate sedation/ analgesia (conscious sedation)</a:t>
                      </a:r>
                      <a:r>
                        <a:rPr kumimoji="0" lang="en-US" sz="16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accent2"/>
                          </a:solidFill>
                          <a:effectLst/>
                          <a:latin typeface="Arial" charset="0"/>
                        </a:rPr>
                        <a:t>Deep Sedation/ Analgesia</a:t>
                      </a:r>
                      <a:r>
                        <a:rPr kumimoji="0" lang="en-US" sz="16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accent2"/>
                          </a:solidFill>
                          <a:effectLst/>
                          <a:latin typeface="Arial" charset="0"/>
                        </a:rPr>
                        <a:t>General Anesthesia</a:t>
                      </a:r>
                      <a:r>
                        <a:rPr kumimoji="0" lang="en-US" sz="16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7384">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Responsiveness</a:t>
                      </a:r>
                      <a:r>
                        <a:rPr kumimoji="0" lang="en-US" sz="16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Normal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Purposeful* response to verbal/tactile stimulation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Purposeful* response to  tactile or painful stimulation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Unarousable even with painful stimulation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336">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Airway</a:t>
                      </a:r>
                      <a:r>
                        <a:rPr kumimoji="0" lang="en-US" sz="16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Unaffected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No intervention required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Intervention may be required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Intervention often required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22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Spontaneous ventilation</a:t>
                      </a:r>
                      <a:r>
                        <a:rPr kumimoji="0" lang="en-US" sz="16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Unaffected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Adequate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May be inadequate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Frequently inadequate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228">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Cardiovascular function</a:t>
                      </a:r>
                      <a:r>
                        <a:rPr kumimoji="0" lang="en-US" sz="1600" b="0" i="0" u="none" strike="noStrike" cap="none" normalizeH="0" baseline="0" smtClean="0">
                          <a:ln>
                            <a:noFill/>
                          </a:ln>
                          <a:solidFill>
                            <a:schemeClr val="tx1"/>
                          </a:solidFill>
                          <a:effectLst/>
                          <a:latin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Unaffected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Usually maintained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Usually maintained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763"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May be impaired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71" name="Text Box 63"/>
          <p:cNvSpPr txBox="1">
            <a:spLocks noChangeArrowheads="1"/>
          </p:cNvSpPr>
          <p:nvPr/>
        </p:nvSpPr>
        <p:spPr bwMode="auto">
          <a:xfrm>
            <a:off x="457200" y="838200"/>
            <a:ext cx="8305800" cy="366713"/>
          </a:xfrm>
          <a:prstGeom prst="rect">
            <a:avLst/>
          </a:prstGeom>
          <a:noFill/>
          <a:ln w="9525">
            <a:noFill/>
            <a:miter lim="800000"/>
            <a:headEnd/>
            <a:tailEnd/>
          </a:ln>
          <a:effectLst/>
        </p:spPr>
        <p:txBody>
          <a:bodyPr>
            <a:spAutoFit/>
          </a:bodyPr>
          <a:lstStyle/>
          <a:p>
            <a:pPr>
              <a:spcBef>
                <a:spcPct val="50000"/>
              </a:spcBef>
            </a:pPr>
            <a:r>
              <a:rPr lang="en-US" b="1"/>
              <a:t>Sedation and analgesia is a </a:t>
            </a:r>
            <a:r>
              <a:rPr lang="en-US" b="1" i="1"/>
              <a:t>continuum</a:t>
            </a:r>
            <a:r>
              <a:rPr lang="en-US" b="1"/>
              <a:t> and consist of the </a:t>
            </a:r>
            <a:r>
              <a:rPr lang="en-US" b="1">
                <a:solidFill>
                  <a:schemeClr val="accent2"/>
                </a:solidFill>
              </a:rPr>
              <a:t>following states</a:t>
            </a:r>
            <a:r>
              <a:rPr lang="en-US"/>
              <a:t>: </a:t>
            </a:r>
          </a:p>
        </p:txBody>
      </p:sp>
      <p:sp>
        <p:nvSpPr>
          <p:cNvPr id="17477" name="Text Box 69"/>
          <p:cNvSpPr txBox="1">
            <a:spLocks noChangeArrowheads="1"/>
          </p:cNvSpPr>
          <p:nvPr/>
        </p:nvSpPr>
        <p:spPr bwMode="auto">
          <a:xfrm>
            <a:off x="457200" y="6248400"/>
            <a:ext cx="8305800" cy="304800"/>
          </a:xfrm>
          <a:prstGeom prst="rect">
            <a:avLst/>
          </a:prstGeom>
          <a:noFill/>
          <a:ln w="9525">
            <a:noFill/>
            <a:miter lim="800000"/>
            <a:headEnd/>
            <a:tailEnd/>
          </a:ln>
          <a:effectLst/>
        </p:spPr>
        <p:txBody>
          <a:bodyPr>
            <a:spAutoFit/>
          </a:bodyPr>
          <a:lstStyle/>
          <a:p>
            <a:pPr algn="ctr">
              <a:spcBef>
                <a:spcPct val="50000"/>
              </a:spcBef>
            </a:pPr>
            <a:r>
              <a:rPr lang="en-US" sz="1400">
                <a:solidFill>
                  <a:schemeClr val="accent2"/>
                </a:solidFill>
              </a:rPr>
              <a:t>* </a:t>
            </a:r>
            <a:r>
              <a:rPr lang="en-US" sz="1400" i="1">
                <a:solidFill>
                  <a:schemeClr val="accent2"/>
                </a:solidFill>
              </a:rPr>
              <a:t>Reflex withdrawal from a painful stimulus is NOT considered a purposeful response</a:t>
            </a:r>
            <a:r>
              <a:rPr lang="en-US" sz="14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TotalTime>
  <Words>6439</Words>
  <Application>Microsoft Office PowerPoint</Application>
  <PresentationFormat>On-screen Show (4:3)</PresentationFormat>
  <Paragraphs>739</Paragraphs>
  <Slides>75</Slides>
  <Notes>65</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Default Design</vt:lpstr>
      <vt:lpstr>Moderate Sedation In-Service Training Web Course Credits  </vt:lpstr>
      <vt:lpstr>General Information</vt:lpstr>
      <vt:lpstr>Course Summary</vt:lpstr>
      <vt:lpstr>Slide 4</vt:lpstr>
      <vt:lpstr>JCAHO Standards Overview</vt:lpstr>
      <vt:lpstr>The VA Moderate Sedation Directive </vt:lpstr>
      <vt:lpstr>The Goals of Moderate Sedation/Analgesia </vt:lpstr>
      <vt:lpstr>Objectives of Moderate Sedation</vt:lpstr>
      <vt:lpstr>Levels of Sedation &amp; Analgesia </vt:lpstr>
      <vt:lpstr>Definitions </vt:lpstr>
      <vt:lpstr>Slide 11</vt:lpstr>
      <vt:lpstr>The Goals of Pre-Sedation Patient Assessment </vt:lpstr>
      <vt:lpstr>Conducting the Pre-Procedure Assessment </vt:lpstr>
      <vt:lpstr>Components of the Pre-Sedation Evaluation </vt:lpstr>
      <vt:lpstr>Collecting the Past Medical History (PMH)</vt:lpstr>
      <vt:lpstr>Obesity and Moderate Sedation </vt:lpstr>
      <vt:lpstr>Pharmacokinetics and Pharmacodynamics in Obesity </vt:lpstr>
      <vt:lpstr>Sleep Apnea and Moderate Sedation </vt:lpstr>
      <vt:lpstr>PMH: Malnourished Patients </vt:lpstr>
      <vt:lpstr>PMH: Major Organ System Diseases </vt:lpstr>
      <vt:lpstr>PMH: Previous Complications with Anesthesia </vt:lpstr>
      <vt:lpstr>PMH: Current medications </vt:lpstr>
      <vt:lpstr>PMH: Alcohol Abuse </vt:lpstr>
      <vt:lpstr>PMH: Stimulant Abuse </vt:lpstr>
      <vt:lpstr>Focused physical examination </vt:lpstr>
      <vt:lpstr>Perioperative Mortality </vt:lpstr>
      <vt:lpstr>Guidelines to identify "high risk" patients</vt:lpstr>
      <vt:lpstr>Laboratory testing </vt:lpstr>
      <vt:lpstr>Specialist Consults </vt:lpstr>
      <vt:lpstr>NPO Status </vt:lpstr>
      <vt:lpstr>Documentation of the Preoperative Evaluation </vt:lpstr>
      <vt:lpstr>Pre-procedure Patient Education </vt:lpstr>
      <vt:lpstr>Last Preparations for the Procedure </vt:lpstr>
      <vt:lpstr>Slide 34</vt:lpstr>
      <vt:lpstr>Titration to Clinical Effect</vt:lpstr>
      <vt:lpstr>General Recommendations </vt:lpstr>
      <vt:lpstr>Benzodiazepines (BDZ) </vt:lpstr>
      <vt:lpstr>Opioids</vt:lpstr>
      <vt:lpstr>Administration and Doses of Sedative Drugs</vt:lpstr>
      <vt:lpstr>Reversal Agents: General Consideration</vt:lpstr>
      <vt:lpstr>Administration and Doses of Reversal Agents </vt:lpstr>
      <vt:lpstr>Slide 42</vt:lpstr>
      <vt:lpstr>Monitoring: The Basics</vt:lpstr>
      <vt:lpstr>Monitors</vt:lpstr>
      <vt:lpstr>Level of Consciousness</vt:lpstr>
      <vt:lpstr>Monitor Alarms</vt:lpstr>
      <vt:lpstr>Moderate Sedation Flow Sheet</vt:lpstr>
      <vt:lpstr>Slide 48</vt:lpstr>
      <vt:lpstr>Applicable Anatomy and Physiology of Airway</vt:lpstr>
      <vt:lpstr>Evaluation in the Airway</vt:lpstr>
      <vt:lpstr>Evaluation of the Airway: Part 1</vt:lpstr>
      <vt:lpstr>Evaluation of the Airway: Part 2</vt:lpstr>
      <vt:lpstr>Mallampati classification </vt:lpstr>
      <vt:lpstr>Equipment for Airway Management</vt:lpstr>
      <vt:lpstr>Nasal and Oral Airway</vt:lpstr>
      <vt:lpstr>Effects of Sedatives/Analgesics on the Airway</vt:lpstr>
      <vt:lpstr>Airway Management in Sedated Patients</vt:lpstr>
      <vt:lpstr>Dealing with Laryngospasm</vt:lpstr>
      <vt:lpstr>Slide 59</vt:lpstr>
      <vt:lpstr>Hypoxia</vt:lpstr>
      <vt:lpstr>Hypotension</vt:lpstr>
      <vt:lpstr>Aspiration</vt:lpstr>
      <vt:lpstr>Documenting Complications</vt:lpstr>
      <vt:lpstr>Slide 64</vt:lpstr>
      <vt:lpstr>Recovery: Phase 1</vt:lpstr>
      <vt:lpstr>Post-Anesthesia Recovery Scoring System</vt:lpstr>
      <vt:lpstr>Recovery: Phase 2</vt:lpstr>
      <vt:lpstr>Post- Anesthesia Discharge Scoring System (PADS) for Determining Home Readiness </vt:lpstr>
      <vt:lpstr>Slide 69</vt:lpstr>
      <vt:lpstr>Effect of Aging on Sedation/Analgesia Pharmacology</vt:lpstr>
      <vt:lpstr>End Of Course!</vt:lpstr>
      <vt:lpstr>Slide 72</vt:lpstr>
      <vt:lpstr>Slide 73</vt:lpstr>
      <vt:lpstr>Slide 74</vt:lpstr>
      <vt:lpstr>Slide 75</vt:lpstr>
    </vt:vector>
  </TitlesOfParts>
  <Company>Durham VAMC, VISN 6</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Durham User</dc:creator>
  <cp:lastModifiedBy>reggiedoc</cp:lastModifiedBy>
  <cp:revision>54</cp:revision>
  <dcterms:created xsi:type="dcterms:W3CDTF">2007-06-11T14:22:35Z</dcterms:created>
  <dcterms:modified xsi:type="dcterms:W3CDTF">2013-01-03T02:13:35Z</dcterms:modified>
</cp:coreProperties>
</file>