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1"/>
  </p:notesMasterIdLst>
  <p:handoutMasterIdLst>
    <p:handoutMasterId r:id="rId62"/>
  </p:handoutMasterIdLst>
  <p:sldIdLst>
    <p:sldId id="256" r:id="rId2"/>
    <p:sldId id="312" r:id="rId3"/>
    <p:sldId id="257" r:id="rId4"/>
    <p:sldId id="279" r:id="rId5"/>
    <p:sldId id="258" r:id="rId6"/>
    <p:sldId id="259" r:id="rId7"/>
    <p:sldId id="280" r:id="rId8"/>
    <p:sldId id="260" r:id="rId9"/>
    <p:sldId id="261" r:id="rId10"/>
    <p:sldId id="262" r:id="rId11"/>
    <p:sldId id="263" r:id="rId12"/>
    <p:sldId id="264" r:id="rId13"/>
    <p:sldId id="265" r:id="rId14"/>
    <p:sldId id="316" r:id="rId15"/>
    <p:sldId id="266" r:id="rId16"/>
    <p:sldId id="267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2" r:id="rId25"/>
    <p:sldId id="283" r:id="rId26"/>
    <p:sldId id="281" r:id="rId27"/>
    <p:sldId id="277" r:id="rId28"/>
    <p:sldId id="278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313" r:id="rId40"/>
    <p:sldId id="293" r:id="rId41"/>
    <p:sldId id="295" r:id="rId42"/>
    <p:sldId id="296" r:id="rId43"/>
    <p:sldId id="297" r:id="rId44"/>
    <p:sldId id="311" r:id="rId45"/>
    <p:sldId id="314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5" r:id="rId59"/>
    <p:sldId id="310" r:id="rId60"/>
  </p:sldIdLst>
  <p:sldSz cx="9144000" cy="6858000" type="screen4x3"/>
  <p:notesSz cx="7102475" cy="89916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lr>
        <a:schemeClr val="tx2"/>
      </a:buClr>
      <a:buSzPct val="70000"/>
      <a:buFont typeface="Wingdings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Arial Unicode MS" pitchFamily="34" charset="-128"/>
        <a:cs typeface="Arial Unicode MS" pitchFamily="34" charset="-128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lr>
        <a:schemeClr val="tx2"/>
      </a:buClr>
      <a:buSzPct val="70000"/>
      <a:buFont typeface="Wingdings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Arial Unicode MS" pitchFamily="34" charset="-128"/>
        <a:cs typeface="Arial Unicode MS" pitchFamily="34" charset="-128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lr>
        <a:schemeClr val="tx2"/>
      </a:buClr>
      <a:buSzPct val="70000"/>
      <a:buFont typeface="Wingdings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Arial Unicode MS" pitchFamily="34" charset="-128"/>
        <a:cs typeface="Arial Unicode MS" pitchFamily="34" charset="-128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lr>
        <a:schemeClr val="tx2"/>
      </a:buClr>
      <a:buSzPct val="70000"/>
      <a:buFont typeface="Wingdings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Arial Unicode MS" pitchFamily="34" charset="-128"/>
        <a:cs typeface="Arial Unicode MS" pitchFamily="34" charset="-128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lr>
        <a:schemeClr val="tx2"/>
      </a:buClr>
      <a:buSzPct val="70000"/>
      <a:buFont typeface="Wingdings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75" d="100"/>
          <a:sy n="75" d="100"/>
        </p:scale>
        <p:origin x="-9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effectLst/>
                <a:latin typeface="Arial" charset="0"/>
              </a:defRPr>
            </a:lvl1pPr>
          </a:lstStyle>
          <a:p>
            <a:pPr>
              <a:defRPr/>
            </a:pPr>
            <a:fld id="{5ADCD022-8951-43CA-84C7-0D37D4951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270375"/>
            <a:ext cx="5683250" cy="40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effectLst/>
                <a:latin typeface="Arial" charset="0"/>
              </a:defRPr>
            </a:lvl1pPr>
          </a:lstStyle>
          <a:p>
            <a:pPr>
              <a:defRPr/>
            </a:pPr>
            <a:fld id="{00509856-2BE6-489E-BD83-CF35734B2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7E6019-5652-4100-BBFF-D207CCA88DFA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F8DF46-C8A7-486B-9077-ED908C82B9EE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31B007-CA7A-44C7-9A45-579F4325DD41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A21041-D52C-40E0-A68D-077D29712077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40F215-1D84-4CE5-B6BF-F1D740664152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106914-6126-437A-A9A0-3E210EED4E74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93DA3-A211-44E0-8E0B-F229918E5CA6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467758-D44E-4BB2-B80B-7C7BB62438CD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053A9-0BA0-42AE-B2D4-8FFDF691E91E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3AF4A1-3F02-4632-9FCB-11DB1D5099C9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F031CD-D521-4B9E-959A-88EE4BA3F5F9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DCB10A-E933-4168-83BE-FDA0E899C960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6CED6-D4AA-4B50-8249-42A2807AF7DE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0B064F-4ADE-40B7-82C4-DBD00F2899B5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98B2D1-9A6E-4B23-97C2-5074F0DFADF8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2F65D4-82CB-493D-93D3-AE7818AC4235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2FEA93-3489-4D0D-B3DB-15F8248A49AA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02CB8C-EE61-4861-8628-48B03D0AAB63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956C00-485B-488A-8CCA-C8F3365EDF9F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E13983-034B-4274-927C-B7FFE9677580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A94A1B-56D0-4748-89F9-43DBFA491F64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49C1E-ED7B-4E4B-B180-B069CAF612A6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DCD520-87E9-4D2D-86AF-C24A95E1EEDB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D51F09-D649-45F6-A3B8-D3446593F5EB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A0912-0DDC-4903-8B63-1494CC6131FA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B3F165-4357-4541-A026-2C47097FEE7D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6F3CC-D3DC-48FF-9A83-C9DC1F19D425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5FF073-2B48-426C-A8B7-1BE15FEBDA7A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4C6E9-A2A0-4E9A-BF7A-A34EBD2E7614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60FEDD-D999-49C7-805D-18DD6D5DC529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8877B4-2F26-4CA5-B988-7D03F3846EEA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79A08D-65BB-4C40-8011-F0291476BEC7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48F875-7074-4630-8902-22573F39A8E0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9415E2-114C-4AA6-9E85-C8A1B3C30164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18BA53-79CA-43DE-94A4-C1F0244BA8DE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E3E9D6-5CA9-441E-A409-3BC858495139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6475D6-ACD5-493F-A158-F28C93205861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F9ABB3-3F4C-4752-9DFC-3DF30265B6B8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1D2230-1CEF-4C1D-90FC-42392A463628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46D8BA-0ECF-4542-9856-A8A9CFBD696C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ED95C-8028-4325-8B29-A6409337990D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0C3F83-FA47-43D7-941B-44689E2156EE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A12952-2C4E-4318-96B8-EFEA779A1247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577C41-7E2E-4569-A0AC-363DBD449637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AE3FE1-9F1B-42FF-8B75-8BEA1A2D2B5A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941087-8D6B-4084-BDF4-46FB99A5A83E}" type="slidenum">
              <a:rPr lang="en-US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CCA915-4A30-4165-938C-85BCD6BDE3D0}" type="slidenum">
              <a:rPr lang="en-US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9C007E-4AE6-4588-9105-C1E1E460ECAD}" type="slidenum">
              <a:rPr lang="en-US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5B119-72A2-4463-91E7-E7FA066CA04A}" type="slidenum">
              <a:rPr lang="en-US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DA4CF1-69AE-42F8-8885-72FC714F0AFC}" type="slidenum">
              <a:rPr lang="en-US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C9EC58-F1C0-4224-A503-ACC2936BD2F3}" type="slidenum">
              <a:rPr lang="en-US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E13B24-FDE8-4E3B-84BB-D766007094FC}" type="slidenum">
              <a:rPr lang="en-US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35BEE3-883B-461A-BE9A-6BE1816CE4DB}" type="slidenum">
              <a:rPr lang="en-US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E826BD-3BD7-4F52-809A-0815635B3F80}" type="slidenum">
              <a:rPr lang="en-US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1E38AD-2D78-40BC-B9E8-F7CA3D1D40B8}" type="slidenum">
              <a:rPr lang="en-US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4C3B6C-00F1-4CD1-B9AA-955A6EC6D6A5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B84BE4-5E29-4A7E-9334-47E67E26D463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20F933-3824-41C5-96FB-4C3A3B79EF04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850AAC-7FA8-4670-9F41-CBE50F492DB0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>
              <a:effectLst/>
              <a:latin typeface="Times New Roman" charset="0"/>
            </a:endParaRP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>
              <a:effectLst/>
              <a:latin typeface="Times New Roman" charset="0"/>
            </a:endParaRPr>
          </a:p>
        </p:txBody>
      </p:sp>
      <p:sp>
        <p:nvSpPr>
          <p:cNvPr id="5734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990600" y="1171575"/>
            <a:ext cx="7467600" cy="2105025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348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 smtClean="0"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r>
              <a:rPr lang="en-US"/>
              <a:t>4/07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B57B5353-17DA-44F7-8536-3B3C9E38F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EF495-EED9-4FB9-84BE-EBA556FCD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DACFC-535E-444E-AD7E-9488E2B07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86580-0405-4523-B294-F3F6761FD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4/07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2503C-04DC-45F8-8D74-8DCF8F4D9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A300D-742D-449F-86F7-9C695A286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0D509-4AEF-423E-8C9F-24B989C0B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D30C5-55EE-4114-819A-F25CC325E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E31E2-5BB7-4272-B6B0-E5CDEBB95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4/07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EC156-FB63-402D-A050-4F14923EB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4/07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EE8AF-E5D2-488E-87A5-D8A115754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4/07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88FA0-12CE-452E-9195-E166E1A16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3223B-D36E-4C37-B15E-21AFB6163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BA734-1D6D-4977-BE41-98F761EB5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 sz="1400" smtClean="0">
                <a:effectLst/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4/07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 sz="1400" smtClean="0">
                <a:effectLst/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 sz="1400" smtClean="0">
                <a:effectLst/>
                <a:latin typeface="Times New Roman" charset="0"/>
              </a:defRPr>
            </a:lvl1pPr>
          </a:lstStyle>
          <a:p>
            <a:pPr>
              <a:defRPr/>
            </a:pPr>
            <a:fld id="{30D1F6F4-6B2E-40F9-87D3-80A3E0A98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>
              <a:effectLst/>
              <a:latin typeface="Times New Roman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9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4099" name="Rectangle 103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381474-766C-43E6-B390-E19224F9FC46}" type="slidenum">
              <a:rPr lang="en-US">
                <a:latin typeface="Times New Roman" pitchFamily="18" charset="0"/>
              </a:rPr>
              <a:pPr/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Temporary Pacemakers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Sue Shepard, RN, BSN</a:t>
            </a:r>
          </a:p>
          <a:p>
            <a:pPr eaLnBrk="1" hangingPunct="1">
              <a:defRPr/>
            </a:pPr>
            <a:r>
              <a:rPr lang="en-US" sz="2800" smtClean="0"/>
              <a:t>Electrophysiology Care Coordinator</a:t>
            </a:r>
          </a:p>
          <a:p>
            <a:pPr eaLnBrk="1" hangingPunct="1">
              <a:defRPr/>
            </a:pPr>
            <a:endParaRPr lang="en-US" sz="2800" smtClean="0"/>
          </a:p>
          <a:p>
            <a:pPr eaLnBrk="1" hangingPunct="1">
              <a:defRPr/>
            </a:pPr>
            <a:r>
              <a:rPr lang="en-US" sz="2800" smtClean="0"/>
              <a:t>Children’s Hospital San Diego, CA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8E0C02-A8D0-4162-AD74-02D55A7DD560}" type="slidenum">
              <a:rPr lang="en-US">
                <a:latin typeface="Times New Roman" pitchFamily="18" charset="0"/>
              </a:rPr>
              <a:pPr/>
              <a:t>10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Principles of Pacing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3-letter NBG Pacemaker Code</a:t>
            </a:r>
          </a:p>
          <a:p>
            <a:pPr lvl="1" eaLnBrk="1" hangingPunct="1">
              <a:defRPr/>
            </a:pPr>
            <a:r>
              <a:rPr lang="en-US" smtClean="0"/>
              <a:t>Second letter: Chamber Sensed</a:t>
            </a:r>
          </a:p>
          <a:p>
            <a:pPr lvl="2" eaLnBrk="1" hangingPunct="1">
              <a:defRPr/>
            </a:pPr>
            <a:r>
              <a:rPr lang="en-US" smtClean="0"/>
              <a:t>V- Ventricle</a:t>
            </a:r>
          </a:p>
          <a:p>
            <a:pPr lvl="2" eaLnBrk="1" hangingPunct="1">
              <a:defRPr/>
            </a:pPr>
            <a:r>
              <a:rPr lang="en-US" smtClean="0"/>
              <a:t>A- Atrium</a:t>
            </a:r>
          </a:p>
          <a:p>
            <a:pPr lvl="2" eaLnBrk="1" hangingPunct="1">
              <a:defRPr/>
            </a:pPr>
            <a:r>
              <a:rPr lang="en-US" smtClean="0"/>
              <a:t>D- Dual (A &amp; V)</a:t>
            </a:r>
          </a:p>
          <a:p>
            <a:pPr lvl="2" eaLnBrk="1" hangingPunct="1">
              <a:defRPr/>
            </a:pPr>
            <a:r>
              <a:rPr lang="en-US" smtClean="0"/>
              <a:t>O- None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43C8A2-7446-4DB9-B86A-C3B91EC9B843}" type="slidenum">
              <a:rPr lang="en-US">
                <a:latin typeface="Times New Roman" pitchFamily="18" charset="0"/>
              </a:rPr>
              <a:pPr/>
              <a:t>11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Principles of Pacing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3-letter NBG Pacemaker Code</a:t>
            </a:r>
          </a:p>
          <a:p>
            <a:pPr lvl="1" eaLnBrk="1" hangingPunct="1">
              <a:defRPr/>
            </a:pPr>
            <a:r>
              <a:rPr lang="en-US" smtClean="0"/>
              <a:t>Third letter: Sensed Response</a:t>
            </a:r>
          </a:p>
          <a:p>
            <a:pPr lvl="2" eaLnBrk="1" hangingPunct="1">
              <a:defRPr/>
            </a:pPr>
            <a:r>
              <a:rPr lang="en-US" smtClean="0"/>
              <a:t>T- Triggers Pacing</a:t>
            </a:r>
          </a:p>
          <a:p>
            <a:pPr lvl="2" eaLnBrk="1" hangingPunct="1">
              <a:defRPr/>
            </a:pPr>
            <a:r>
              <a:rPr lang="en-US" smtClean="0"/>
              <a:t>I- Inhibits Pacing</a:t>
            </a:r>
          </a:p>
          <a:p>
            <a:pPr lvl="2" eaLnBrk="1" hangingPunct="1">
              <a:defRPr/>
            </a:pPr>
            <a:r>
              <a:rPr lang="en-US" smtClean="0"/>
              <a:t>D- Dual</a:t>
            </a:r>
          </a:p>
          <a:p>
            <a:pPr lvl="2" eaLnBrk="1" hangingPunct="1">
              <a:defRPr/>
            </a:pPr>
            <a:r>
              <a:rPr lang="en-US" smtClean="0"/>
              <a:t>O- None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066262-39A8-4BF9-8A55-7B41814783B5}" type="slidenum">
              <a:rPr lang="en-US">
                <a:latin typeface="Times New Roman" pitchFamily="18" charset="0"/>
              </a:rPr>
              <a:pPr/>
              <a:t>12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Principles of Pacing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US" smtClean="0"/>
              <a:t>Commonly used modes:</a:t>
            </a:r>
          </a:p>
          <a:p>
            <a:pPr marL="990600" lvl="1" indent="-533400" eaLnBrk="1" hangingPunct="1">
              <a:defRPr/>
            </a:pPr>
            <a:r>
              <a:rPr lang="en-US" b="1" smtClean="0"/>
              <a:t>AAI</a:t>
            </a:r>
            <a:r>
              <a:rPr lang="en-US" smtClean="0"/>
              <a:t> - atrial demand pacing</a:t>
            </a:r>
          </a:p>
          <a:p>
            <a:pPr marL="990600" lvl="1" indent="-533400" eaLnBrk="1" hangingPunct="1">
              <a:defRPr/>
            </a:pPr>
            <a:r>
              <a:rPr lang="en-US" b="1" smtClean="0"/>
              <a:t>VVI</a:t>
            </a:r>
            <a:r>
              <a:rPr lang="en-US" smtClean="0"/>
              <a:t> - ventricular demand pacing</a:t>
            </a:r>
            <a:endParaRPr lang="en-US" b="1" smtClean="0"/>
          </a:p>
          <a:p>
            <a:pPr marL="990600" lvl="1" indent="-533400" eaLnBrk="1" hangingPunct="1">
              <a:defRPr/>
            </a:pPr>
            <a:r>
              <a:rPr lang="en-US" b="1" smtClean="0"/>
              <a:t>DDD</a:t>
            </a:r>
            <a:r>
              <a:rPr lang="en-US" smtClean="0"/>
              <a:t> – atrial/ventricular demand pacing, senses &amp; paces both chambers; trigger or inhibit</a:t>
            </a:r>
          </a:p>
          <a:p>
            <a:pPr marL="990600" lvl="1" indent="-533400" eaLnBrk="1" hangingPunct="1">
              <a:defRPr/>
            </a:pPr>
            <a:r>
              <a:rPr lang="en-US" b="1" smtClean="0"/>
              <a:t>AOO</a:t>
            </a:r>
            <a:r>
              <a:rPr lang="en-US" smtClean="0"/>
              <a:t> - atrial asynchronous pacing</a:t>
            </a: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55968D-D492-487F-BCAC-82105484C49B}" type="slidenum">
              <a:rPr lang="en-US">
                <a:latin typeface="Times New Roman" pitchFamily="18" charset="0"/>
              </a:rPr>
              <a:pPr/>
              <a:t>13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/>
              <a:t>Principles of Pacing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467600" cy="4800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smtClean="0"/>
              <a:t>Atrial and ventricular output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sz="2400" smtClean="0"/>
              <a:t>Milliamperes (mA) 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n-US" sz="2000" smtClean="0"/>
              <a:t>Typical atrial mA 5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n-US" sz="2000" smtClean="0"/>
              <a:t>Typical ventricular mA 8-10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smtClean="0"/>
              <a:t>AV Interval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sz="2400" smtClean="0"/>
              <a:t>Milliseconds (msec)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n-US" sz="2000" smtClean="0"/>
              <a:t>Time from atrial sense/pace to ventricular pace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n-US" sz="2000" smtClean="0"/>
              <a:t>Synonymous with “PR” interval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smtClean="0"/>
              <a:t>Atrial and ventricular sensitivity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sz="2400" smtClean="0"/>
              <a:t>Millivolts (mV)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n-US" sz="2000" smtClean="0"/>
              <a:t>Typical atrial: 0.4 mV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n-US" sz="2000" smtClean="0"/>
              <a:t>Typical ventricular: 2.0mV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9455DD-0AC9-4157-8540-290E3F7E799B}" type="slidenum">
              <a:rPr lang="en-US">
                <a:latin typeface="Times New Roman" pitchFamily="18" charset="0"/>
              </a:rPr>
              <a:pPr/>
              <a:t>14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Principles of Pacing (cont.)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Atrial/ventricular rate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Set at physiologic rate for individual patient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AV Interval, upper rate, &amp; PVARP automatically adjust with set rate changes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Upper rate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Automatically adjusts to 30 bpm higher than set rate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Prevents pacemaker mediated tachycardia from unusually high atrial rates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Wenckebach-type rhythm results when atrial rates are sensed faster than the set rate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Refractory period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PVARP: Post Ventricular Atrial Refractory Period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smtClean="0"/>
              <a:t>Time after ventricular sensing/pacing when atrial events are ignored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BD1850-B845-42BB-8C2C-63F221EC9BA2}" type="slidenum">
              <a:rPr lang="en-US">
                <a:latin typeface="Times New Roman" pitchFamily="18" charset="0"/>
              </a:rPr>
              <a:pPr/>
              <a:t>15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Principles of Pacing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Electrical Safety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/>
              <a:t>Microshock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/>
              <a:t>Accidental de-wiring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smtClean="0"/>
              <a:t>Taping wires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smtClean="0"/>
              <a:t>Securing pacemaker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Removal of pacing wires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/>
              <a:t>Potential myocardial trauma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smtClean="0"/>
              <a:t>Bleeding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400" smtClean="0"/>
              <a:t>Pericardial effusion/tamponade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400" smtClean="0"/>
              <a:t>Hemothorax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smtClean="0"/>
              <a:t>Ventricular arrhythmias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Pacemaker care &amp; cleaning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/>
              <a:t>Batteries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/>
              <a:t>Bridging cables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/>
              <a:t>Pacemakers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1945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2AEA8F-E924-42F8-8A16-734BFA3F5DE5}" type="slidenum">
              <a:rPr lang="en-US">
                <a:latin typeface="Times New Roman" pitchFamily="18" charset="0"/>
              </a:rPr>
              <a:pPr/>
              <a:t>16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Pacemaker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Medtronic 5388 Dual Chamber (DDD)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smtClean="0"/>
          </a:p>
        </p:txBody>
      </p:sp>
      <p:pic>
        <p:nvPicPr>
          <p:cNvPr id="19462" name="Picture 4" descr="pacer%20%234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524000"/>
            <a:ext cx="4067175" cy="4495800"/>
          </a:xfrm>
          <a:noFill/>
        </p:spPr>
      </p:pic>
      <p:pic>
        <p:nvPicPr>
          <p:cNvPr id="19463" name="Picture 6" descr="color pacemaker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143000" y="3200400"/>
            <a:ext cx="2709863" cy="3124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352B77-5D55-4B96-B9F5-711503F3BB7A}" type="slidenum">
              <a:rPr lang="en-US">
                <a:latin typeface="Times New Roman" pitchFamily="18" charset="0"/>
              </a:rPr>
              <a:pPr/>
              <a:t>17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Pacemaker EKG Strips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Assessing Paced EKG Strips</a:t>
            </a:r>
          </a:p>
          <a:p>
            <a:pPr lvl="1" eaLnBrk="1" hangingPunct="1">
              <a:defRPr/>
            </a:pPr>
            <a:r>
              <a:rPr lang="en-US" sz="2400" smtClean="0"/>
              <a:t>Identify intrinsic rhythm and clinical condition</a:t>
            </a:r>
          </a:p>
          <a:p>
            <a:pPr lvl="1" eaLnBrk="1" hangingPunct="1">
              <a:defRPr/>
            </a:pPr>
            <a:r>
              <a:rPr lang="en-US" sz="2400" smtClean="0"/>
              <a:t>Identify pacer spikes</a:t>
            </a:r>
          </a:p>
          <a:p>
            <a:pPr lvl="1" eaLnBrk="1" hangingPunct="1">
              <a:defRPr/>
            </a:pPr>
            <a:r>
              <a:rPr lang="en-US" sz="2400" smtClean="0"/>
              <a:t>Identify activity following pacer spikes</a:t>
            </a:r>
          </a:p>
          <a:p>
            <a:pPr lvl="1" eaLnBrk="1" hangingPunct="1">
              <a:defRPr/>
            </a:pPr>
            <a:r>
              <a:rPr lang="en-US" sz="2400" smtClean="0"/>
              <a:t>Failure to capture</a:t>
            </a:r>
          </a:p>
          <a:p>
            <a:pPr lvl="1" eaLnBrk="1" hangingPunct="1">
              <a:defRPr/>
            </a:pPr>
            <a:r>
              <a:rPr lang="en-US" sz="2400" smtClean="0"/>
              <a:t>Failure to sense</a:t>
            </a:r>
          </a:p>
          <a:p>
            <a:pPr eaLnBrk="1" hangingPunct="1">
              <a:defRPr/>
            </a:pPr>
            <a:r>
              <a:rPr lang="en-US" sz="2800" smtClean="0"/>
              <a:t>EVERY PACER SPIKE SHOULD HAVE A P-WAVE OR QRS COMPLEX FOLLOWING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215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07FC23-64B7-4148-BD14-6F361B4B3465}" type="slidenum">
              <a:rPr lang="en-US">
                <a:latin typeface="Times New Roman" pitchFamily="18" charset="0"/>
              </a:rPr>
              <a:pPr/>
              <a:t>18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Normal Pacing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4676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Atrial Pacing</a:t>
            </a:r>
          </a:p>
          <a:p>
            <a:pPr lvl="1" eaLnBrk="1" hangingPunct="1">
              <a:defRPr/>
            </a:pPr>
            <a:r>
              <a:rPr lang="en-US" sz="2400" smtClean="0"/>
              <a:t>Atrial pacing spikes followed by P waves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smtClean="0"/>
          </a:p>
        </p:txBody>
      </p:sp>
      <p:pic>
        <p:nvPicPr>
          <p:cNvPr id="21510" name="Picture 6" descr="a-pacing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3505200"/>
            <a:ext cx="8686800" cy="2235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225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49E94B-EE91-4413-91FC-0147EA4BB4FC}" type="slidenum">
              <a:rPr lang="en-US">
                <a:latin typeface="Times New Roman" pitchFamily="18" charset="0"/>
              </a:rPr>
              <a:pPr/>
              <a:t>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Normal Pacing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5438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Ventricular pacing</a:t>
            </a:r>
          </a:p>
          <a:p>
            <a:pPr lvl="1" eaLnBrk="1" hangingPunct="1">
              <a:defRPr/>
            </a:pPr>
            <a:r>
              <a:rPr lang="en-US" sz="2400" smtClean="0"/>
              <a:t>Ventricular pacing spikes followed by wide, bizarre QRS complexes</a:t>
            </a:r>
          </a:p>
        </p:txBody>
      </p:sp>
      <p:pic>
        <p:nvPicPr>
          <p:cNvPr id="22534" name="Picture 4" descr="v-pacing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3886200"/>
            <a:ext cx="8001000" cy="21955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CE48AD-E412-4E61-9909-FE4356FEF9D2}" type="slidenum">
              <a:rPr lang="en-US">
                <a:latin typeface="Times New Roman" pitchFamily="18" charset="0"/>
              </a:rPr>
              <a:pPr/>
              <a:t>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1264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Temporary pacemakers</a:t>
            </a:r>
          </a:p>
        </p:txBody>
      </p:sp>
      <p:sp>
        <p:nvSpPr>
          <p:cNvPr id="112643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Objectives</a:t>
            </a:r>
          </a:p>
          <a:p>
            <a:pPr lvl="1" eaLnBrk="1" hangingPunct="1">
              <a:defRPr/>
            </a:pPr>
            <a:r>
              <a:rPr lang="en-US" smtClean="0">
                <a:cs typeface="Times New Roman" charset="0"/>
              </a:rPr>
              <a:t>Explain the situations when temporary pacemakers are indicated.</a:t>
            </a:r>
          </a:p>
          <a:p>
            <a:pPr lvl="1" eaLnBrk="1" hangingPunct="1">
              <a:defRPr/>
            </a:pPr>
            <a:r>
              <a:rPr lang="en-US" smtClean="0">
                <a:cs typeface="Times New Roman" charset="0"/>
              </a:rPr>
              <a:t>Describe the principles of pacing.</a:t>
            </a:r>
          </a:p>
          <a:p>
            <a:pPr lvl="1" eaLnBrk="1" hangingPunct="1">
              <a:defRPr/>
            </a:pPr>
            <a:r>
              <a:rPr lang="en-US" smtClean="0">
                <a:cs typeface="Times New Roman" charset="0"/>
              </a:rPr>
              <a:t>Illustrate normal and abnormal pacemaker behavior.</a:t>
            </a:r>
          </a:p>
          <a:p>
            <a:pPr lvl="1" eaLnBrk="1" hangingPunct="1">
              <a:defRPr/>
            </a:pPr>
            <a:r>
              <a:rPr lang="en-US" smtClean="0">
                <a:cs typeface="Times New Roman" charset="0"/>
              </a:rPr>
              <a:t>Discuss the steps to be taken in troubleshooting a temporary pacemaker.</a:t>
            </a:r>
            <a:r>
              <a:rPr lang="en-US" smtClean="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2355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B0848D-EAC3-4C40-80F5-FFD0A9281FB6}" type="slidenum">
              <a:rPr lang="en-US">
                <a:latin typeface="Times New Roman" pitchFamily="18" charset="0"/>
              </a:rPr>
              <a:pPr/>
              <a:t>20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Normal Pacing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848600" cy="2209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A-V Pacing</a:t>
            </a:r>
          </a:p>
          <a:p>
            <a:pPr lvl="1" eaLnBrk="1" hangingPunct="1">
              <a:defRPr/>
            </a:pPr>
            <a:r>
              <a:rPr lang="en-US" sz="2400" smtClean="0"/>
              <a:t>Atrial &amp; Ventricular pacing spikes followed by atrial &amp; ventricular complexes</a:t>
            </a:r>
          </a:p>
        </p:txBody>
      </p:sp>
      <p:pic>
        <p:nvPicPr>
          <p:cNvPr id="23558" name="Picture 4" descr="AV%20sequential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4038600"/>
            <a:ext cx="7696200" cy="1930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245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CA67A7-0287-4743-A8B7-2F0F39993416}" type="slidenum">
              <a:rPr lang="en-US">
                <a:latin typeface="Times New Roman" pitchFamily="18" charset="0"/>
              </a:rPr>
              <a:pPr/>
              <a:t>21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Normal Pacing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2390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DDD mode of pacing</a:t>
            </a:r>
          </a:p>
          <a:p>
            <a:pPr lvl="1" eaLnBrk="1" hangingPunct="1">
              <a:defRPr/>
            </a:pPr>
            <a:r>
              <a:rPr lang="en-US" sz="2400" smtClean="0"/>
              <a:t>Ventricle paced at atrial rate</a:t>
            </a:r>
          </a:p>
        </p:txBody>
      </p:sp>
      <p:pic>
        <p:nvPicPr>
          <p:cNvPr id="24582" name="Picture 7" descr="DDD%20pacing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3581400"/>
            <a:ext cx="8458200" cy="2190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256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ABDCF1-2BF4-4318-A23B-F52132D632D7}" type="slidenum">
              <a:rPr lang="en-US">
                <a:latin typeface="Times New Roman" pitchFamily="18" charset="0"/>
              </a:rPr>
              <a:pPr/>
              <a:t>22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Abnormal Pacing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5438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Atrial non-capture</a:t>
            </a:r>
          </a:p>
          <a:p>
            <a:pPr lvl="1" eaLnBrk="1" hangingPunct="1">
              <a:defRPr/>
            </a:pPr>
            <a:r>
              <a:rPr lang="en-US" sz="2400" smtClean="0"/>
              <a:t>Atrial pacing spikes are not followed by P waves</a:t>
            </a:r>
          </a:p>
        </p:txBody>
      </p:sp>
      <p:pic>
        <p:nvPicPr>
          <p:cNvPr id="25606" name="Picture 4" descr="Atrial%20non-capture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3505200"/>
            <a:ext cx="8686800" cy="21955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266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D8806E-71E3-4AF2-954C-6047EA068CA4}" type="slidenum">
              <a:rPr lang="en-US">
                <a:latin typeface="Times New Roman" pitchFamily="18" charset="0"/>
              </a:rPr>
              <a:pPr/>
              <a:t>23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Abnormal Pacing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696200" cy="2133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Ventricular non-capture</a:t>
            </a:r>
          </a:p>
          <a:p>
            <a:pPr lvl="1" eaLnBrk="1" hangingPunct="1">
              <a:defRPr/>
            </a:pPr>
            <a:r>
              <a:rPr lang="en-US" sz="2400" smtClean="0"/>
              <a:t>Ventricular pacing spikes are not followed by QRS complexes</a:t>
            </a:r>
          </a:p>
        </p:txBody>
      </p:sp>
      <p:pic>
        <p:nvPicPr>
          <p:cNvPr id="26630" name="Picture 4" descr="ventricular%20non%20capture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3886200"/>
            <a:ext cx="8305800" cy="2219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F84DD1-84AB-4136-94E4-ADF5587311BB}" type="slidenum">
              <a:rPr lang="en-US">
                <a:latin typeface="Times New Roman" pitchFamily="18" charset="0"/>
              </a:rPr>
              <a:pPr/>
              <a:t>24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Failure to Capture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Causes</a:t>
            </a:r>
          </a:p>
          <a:p>
            <a:pPr lvl="1" eaLnBrk="1" hangingPunct="1">
              <a:defRPr/>
            </a:pPr>
            <a:r>
              <a:rPr lang="en-US" sz="2400" smtClean="0"/>
              <a:t>Insufficient energy delivered by pacer</a:t>
            </a:r>
          </a:p>
          <a:p>
            <a:pPr lvl="1" eaLnBrk="1" hangingPunct="1">
              <a:defRPr/>
            </a:pPr>
            <a:r>
              <a:rPr lang="en-US" sz="2400" smtClean="0"/>
              <a:t>Low pacemaker battery</a:t>
            </a:r>
          </a:p>
          <a:p>
            <a:pPr lvl="1" eaLnBrk="1" hangingPunct="1">
              <a:defRPr/>
            </a:pPr>
            <a:r>
              <a:rPr lang="en-US" sz="2400" smtClean="0"/>
              <a:t>Dislodged, loose, fibrotic, or fractured electrode</a:t>
            </a:r>
          </a:p>
          <a:p>
            <a:pPr lvl="1" eaLnBrk="1" hangingPunct="1">
              <a:defRPr/>
            </a:pPr>
            <a:r>
              <a:rPr lang="en-US" sz="2400" smtClean="0"/>
              <a:t>Electrolyte abnormalities</a:t>
            </a:r>
          </a:p>
          <a:p>
            <a:pPr lvl="2" eaLnBrk="1" hangingPunct="1">
              <a:defRPr/>
            </a:pPr>
            <a:r>
              <a:rPr lang="en-US" sz="2000" smtClean="0"/>
              <a:t>Acidosis</a:t>
            </a:r>
          </a:p>
          <a:p>
            <a:pPr lvl="2" eaLnBrk="1" hangingPunct="1">
              <a:defRPr/>
            </a:pPr>
            <a:r>
              <a:rPr lang="en-US" sz="2000" smtClean="0"/>
              <a:t>Hypoxemia</a:t>
            </a:r>
          </a:p>
          <a:p>
            <a:pPr lvl="2" eaLnBrk="1" hangingPunct="1">
              <a:defRPr/>
            </a:pPr>
            <a:r>
              <a:rPr lang="en-US" sz="2000" smtClean="0"/>
              <a:t>Hypokalemia</a:t>
            </a:r>
          </a:p>
          <a:p>
            <a:pPr eaLnBrk="1" hangingPunct="1">
              <a:defRPr/>
            </a:pPr>
            <a:r>
              <a:rPr lang="en-US" sz="2800" smtClean="0"/>
              <a:t>Danger - poor cardiac 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16798C-8F95-4589-A4EA-54BBDAAE618D}" type="slidenum">
              <a:rPr lang="en-US">
                <a:latin typeface="Times New Roman" pitchFamily="18" charset="0"/>
              </a:rPr>
              <a:pPr/>
              <a:t>25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Failure to Capture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Solutions</a:t>
            </a:r>
          </a:p>
          <a:p>
            <a:pPr lvl="1" eaLnBrk="1" hangingPunct="1">
              <a:defRPr/>
            </a:pPr>
            <a:r>
              <a:rPr lang="en-US" smtClean="0"/>
              <a:t>View rhythm in different leads</a:t>
            </a:r>
          </a:p>
          <a:p>
            <a:pPr lvl="1" eaLnBrk="1" hangingPunct="1">
              <a:defRPr/>
            </a:pPr>
            <a:r>
              <a:rPr lang="en-US" smtClean="0"/>
              <a:t>Change electrodes</a:t>
            </a:r>
          </a:p>
          <a:p>
            <a:pPr lvl="1" eaLnBrk="1" hangingPunct="1">
              <a:defRPr/>
            </a:pPr>
            <a:r>
              <a:rPr lang="en-US" smtClean="0"/>
              <a:t>Check connections</a:t>
            </a:r>
          </a:p>
          <a:p>
            <a:pPr lvl="1" eaLnBrk="1" hangingPunct="1">
              <a:defRPr/>
            </a:pPr>
            <a:r>
              <a:rPr lang="en-US" u="sng" smtClean="0"/>
              <a:t>Increase pacer output (</a:t>
            </a:r>
            <a:r>
              <a:rPr lang="en-US" u="sng" smtClean="0">
                <a:ea typeface="Arial Unicode MS" pitchFamily="34" charset="-128"/>
                <a:cs typeface="Arial Unicode MS" pitchFamily="34" charset="-128"/>
              </a:rPr>
              <a:t>↑</a:t>
            </a:r>
            <a:r>
              <a:rPr lang="en-US" u="sng" smtClean="0"/>
              <a:t>mA)</a:t>
            </a:r>
          </a:p>
          <a:p>
            <a:pPr lvl="1" eaLnBrk="1" hangingPunct="1">
              <a:defRPr/>
            </a:pPr>
            <a:r>
              <a:rPr lang="en-US" smtClean="0"/>
              <a:t>Change battery, cables, pacer </a:t>
            </a:r>
          </a:p>
          <a:p>
            <a:pPr lvl="1" eaLnBrk="1" hangingPunct="1">
              <a:defRPr/>
            </a:pPr>
            <a:r>
              <a:rPr lang="en-US" smtClean="0"/>
              <a:t>Reverse polarity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lvl="1" eaLnBrk="1" hangingPunct="1">
              <a:defRPr/>
            </a:pPr>
            <a:endParaRPr lang="en-US" smtClean="0"/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A1D9FE-0445-4F7F-86BC-45AD557DCB3E}" type="slidenum">
              <a:rPr lang="en-US">
                <a:latin typeface="Times New Roman" pitchFamily="18" charset="0"/>
              </a:rPr>
              <a:pPr/>
              <a:t>26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Reversing polarity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Changing polarity</a:t>
            </a:r>
          </a:p>
          <a:p>
            <a:pPr lvl="1" eaLnBrk="1" hangingPunct="1">
              <a:defRPr/>
            </a:pPr>
            <a:r>
              <a:rPr lang="en-US" smtClean="0"/>
              <a:t>Requires bipolar wiring system</a:t>
            </a:r>
          </a:p>
          <a:p>
            <a:pPr lvl="1" eaLnBrk="1" hangingPunct="1">
              <a:defRPr/>
            </a:pPr>
            <a:r>
              <a:rPr lang="en-US" smtClean="0"/>
              <a:t>Reverses current flow</a:t>
            </a:r>
          </a:p>
          <a:p>
            <a:pPr lvl="1" eaLnBrk="1" hangingPunct="1">
              <a:defRPr/>
            </a:pPr>
            <a:r>
              <a:rPr lang="en-US" smtClean="0"/>
              <a:t>Switch wires at pacing wire/bridging cable interface</a:t>
            </a:r>
          </a:p>
          <a:p>
            <a:pPr lvl="1" eaLnBrk="1" hangingPunct="1">
              <a:defRPr/>
            </a:pPr>
            <a:r>
              <a:rPr lang="en-US" smtClean="0"/>
              <a:t>Skin “ground” wire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307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DB3718-C38C-4AA0-8713-EF08739020C5}" type="slidenum">
              <a:rPr lang="en-US">
                <a:latin typeface="Times New Roman" pitchFamily="18" charset="0"/>
              </a:rPr>
              <a:pPr/>
              <a:t>27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Abnormal Pacing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7724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/>
              <a:t>Atrial</a:t>
            </a:r>
            <a:r>
              <a:rPr lang="en-US" sz="2800" dirty="0" smtClean="0"/>
              <a:t> </a:t>
            </a:r>
            <a:r>
              <a:rPr lang="en-US" sz="2800" dirty="0" err="1" smtClean="0"/>
              <a:t>undersensing</a:t>
            </a:r>
            <a:endParaRPr lang="en-US" sz="2800" dirty="0" smtClean="0"/>
          </a:p>
          <a:p>
            <a:pPr lvl="1" eaLnBrk="1" hangingPunct="1">
              <a:defRPr/>
            </a:pPr>
            <a:r>
              <a:rPr lang="en-US" sz="2400" dirty="0" err="1" smtClean="0"/>
              <a:t>Atrial</a:t>
            </a:r>
            <a:r>
              <a:rPr lang="en-US" sz="2400" dirty="0" smtClean="0"/>
              <a:t> pacing spikes </a:t>
            </a:r>
            <a:r>
              <a:rPr lang="en-US" sz="2400" smtClean="0"/>
              <a:t>occur regardless </a:t>
            </a:r>
            <a:r>
              <a:rPr lang="en-US" sz="2400" dirty="0" smtClean="0"/>
              <a:t>of P waves</a:t>
            </a:r>
          </a:p>
          <a:p>
            <a:pPr lvl="1" eaLnBrk="1" hangingPunct="1">
              <a:defRPr/>
            </a:pPr>
            <a:r>
              <a:rPr lang="en-US" sz="2400" dirty="0" smtClean="0"/>
              <a:t>Pacemaker is not “seeing” intrinsic activity</a:t>
            </a:r>
          </a:p>
        </p:txBody>
      </p:sp>
      <p:pic>
        <p:nvPicPr>
          <p:cNvPr id="30726" name="Picture 4" descr="a-undersensing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3735388"/>
            <a:ext cx="8534400" cy="2193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317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EBE0E5-52DE-48E6-859B-7D8B40BA1425}" type="slidenum">
              <a:rPr lang="en-US">
                <a:latin typeface="Times New Roman" pitchFamily="18" charset="0"/>
              </a:rPr>
              <a:pPr/>
              <a:t>28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Abnormal Pacing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80010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Ventricular undersensing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Ventricular pacing spikes occur regardless of QRS complexes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Pacemaker is not “seeing” intrinsic activity</a:t>
            </a:r>
          </a:p>
        </p:txBody>
      </p:sp>
      <p:pic>
        <p:nvPicPr>
          <p:cNvPr id="31750" name="Picture 4" descr="vent%20undersensing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3810000"/>
            <a:ext cx="8382000" cy="22240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C08A40-863B-40DB-B32E-0AEDC33AE0E3}" type="slidenum">
              <a:rPr lang="en-US">
                <a:latin typeface="Times New Roman" pitchFamily="18" charset="0"/>
              </a:rPr>
              <a:pPr/>
              <a:t>29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Failure to Sense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Causes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Pacemaker not sensitive enough to patient’s intrinsic electrical activity (mV)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Insufficient myocardial voltage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Dislodged, loose, fibrotic, or fractured electrode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Electrolyte abnormalities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Low battery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Malfunction of pacemaker or bridging cable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F3F2D2-09C0-4D35-9E6C-AED8D205FF60}" type="slidenum">
              <a:rPr lang="en-US">
                <a:latin typeface="Times New Roman" pitchFamily="18" charset="0"/>
              </a:rPr>
              <a:pPr/>
              <a:t>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smtClean="0"/>
              <a:t>Indications for Temporary Pacing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Bradyarrhythmias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AV conduction block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/>
              <a:t>Congenital complete heart block (CHB)- normal or abnormal heart structure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/>
              <a:t>L-Transposition (corrected transposition)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smtClean="0"/>
              <a:t>Bundle of His long; AV node anterior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smtClean="0"/>
              <a:t>Prone to CHB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/>
              <a:t>Trauma- surgical or other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Slow sinus or junctional rhythm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Suppression of ectopy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Permanent pacer malfunction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Drugs, electrolyte imbalances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Sick Sinus Syndrome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/>
              <a:t>Secondary to pronounced atrial stretch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/>
              <a:t>Old TGA s/p Senning or Mustard procedure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337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2354BF-22FD-4E4D-9DD9-C135AD1934D7}" type="slidenum">
              <a:rPr lang="en-US">
                <a:latin typeface="Times New Roman" pitchFamily="18" charset="0"/>
              </a:rPr>
              <a:pPr/>
              <a:t>30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Failure to Sense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4676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Danger – potential (low) for paced ventricular beat to land on T wave</a:t>
            </a:r>
          </a:p>
          <a:p>
            <a:pPr lvl="1" eaLnBrk="1" hangingPunct="1">
              <a:defRPr/>
            </a:pPr>
            <a:endParaRPr lang="en-US" sz="2400" smtClean="0"/>
          </a:p>
        </p:txBody>
      </p:sp>
      <p:pic>
        <p:nvPicPr>
          <p:cNvPr id="33798" name="Picture 4" descr="r-on-T paced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3748088"/>
            <a:ext cx="8077200" cy="1898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197186-BF43-4957-9A8E-0B15DFC0E38B}" type="slidenum">
              <a:rPr lang="en-US">
                <a:latin typeface="Times New Roman" pitchFamily="18" charset="0"/>
              </a:rPr>
              <a:pPr/>
              <a:t>31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Failure to Sense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Solution</a:t>
            </a:r>
          </a:p>
          <a:p>
            <a:pPr lvl="1" eaLnBrk="1" hangingPunct="1">
              <a:defRPr/>
            </a:pPr>
            <a:r>
              <a:rPr lang="en-US" sz="2400" smtClean="0">
                <a:ea typeface="Arial Unicode MS" pitchFamily="34" charset="-128"/>
                <a:cs typeface="Arial Unicode MS" pitchFamily="34" charset="-128"/>
              </a:rPr>
              <a:t>View rhythm in different leads</a:t>
            </a:r>
          </a:p>
          <a:p>
            <a:pPr lvl="1" eaLnBrk="1" hangingPunct="1">
              <a:defRPr/>
            </a:pPr>
            <a:r>
              <a:rPr lang="en-US" sz="2400" smtClean="0">
                <a:ea typeface="Arial Unicode MS" pitchFamily="34" charset="-128"/>
                <a:cs typeface="Arial Unicode MS" pitchFamily="34" charset="-128"/>
              </a:rPr>
              <a:t>Change electrodes</a:t>
            </a:r>
          </a:p>
          <a:p>
            <a:pPr lvl="1" eaLnBrk="1" hangingPunct="1">
              <a:defRPr/>
            </a:pPr>
            <a:r>
              <a:rPr lang="en-US" sz="2400" smtClean="0">
                <a:ea typeface="Arial Unicode MS" pitchFamily="34" charset="-128"/>
                <a:cs typeface="Arial Unicode MS" pitchFamily="34" charset="-128"/>
              </a:rPr>
              <a:t>Check connections</a:t>
            </a:r>
          </a:p>
          <a:p>
            <a:pPr lvl="1" eaLnBrk="1" hangingPunct="1">
              <a:defRPr/>
            </a:pPr>
            <a:r>
              <a:rPr lang="en-US" sz="2400" u="sng" smtClean="0"/>
              <a:t>Increase pacemaker’s sensitivity (</a:t>
            </a:r>
            <a:r>
              <a:rPr lang="en-US" sz="2400" u="sng" smtClean="0">
                <a:ea typeface="Arial Unicode MS" pitchFamily="34" charset="-128"/>
                <a:cs typeface="Arial Unicode MS" pitchFamily="34" charset="-128"/>
              </a:rPr>
              <a:t>↓mV)</a:t>
            </a:r>
          </a:p>
          <a:p>
            <a:pPr lvl="1" eaLnBrk="1" hangingPunct="1">
              <a:defRPr/>
            </a:pPr>
            <a:r>
              <a:rPr lang="en-US" sz="2400" smtClean="0">
                <a:ea typeface="Arial Unicode MS" pitchFamily="34" charset="-128"/>
                <a:cs typeface="Arial Unicode MS" pitchFamily="34" charset="-128"/>
              </a:rPr>
              <a:t>Change cables, battery, pacemaker</a:t>
            </a:r>
          </a:p>
          <a:p>
            <a:pPr lvl="1" eaLnBrk="1" hangingPunct="1">
              <a:defRPr/>
            </a:pPr>
            <a:r>
              <a:rPr lang="en-US" sz="2400" smtClean="0">
                <a:ea typeface="Arial Unicode MS" pitchFamily="34" charset="-128"/>
                <a:cs typeface="Arial Unicode MS" pitchFamily="34" charset="-128"/>
              </a:rPr>
              <a:t>Reverse polarity</a:t>
            </a:r>
          </a:p>
          <a:p>
            <a:pPr lvl="1" eaLnBrk="1" hangingPunct="1">
              <a:defRPr/>
            </a:pPr>
            <a:r>
              <a:rPr lang="en-US" sz="2400" smtClean="0">
                <a:ea typeface="Arial Unicode MS" pitchFamily="34" charset="-128"/>
                <a:cs typeface="Arial Unicode MS" pitchFamily="34" charset="-128"/>
              </a:rPr>
              <a:t>Check electrolytes</a:t>
            </a:r>
          </a:p>
          <a:p>
            <a:pPr lvl="1" eaLnBrk="1" hangingPunct="1">
              <a:defRPr/>
            </a:pPr>
            <a:r>
              <a:rPr lang="en-US" sz="2400" smtClean="0"/>
              <a:t>Unipolar pacing with subcutaneous “ground wire”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2400" smtClean="0"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defRPr/>
            </a:pPr>
            <a:endParaRPr lang="en-US" sz="2400" smtClean="0"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defRPr/>
            </a:pPr>
            <a:endParaRPr lang="en-US" sz="2400" smtClean="0"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defRPr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358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9B1006-38BD-401E-8440-2C81405FB7A9}" type="slidenum">
              <a:rPr lang="en-US">
                <a:latin typeface="Times New Roman" pitchFamily="18" charset="0"/>
              </a:rPr>
              <a:pPr/>
              <a:t>32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Oversensing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7724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Pacing does not occur when intrinsic rhythm is inadequate</a:t>
            </a:r>
          </a:p>
        </p:txBody>
      </p:sp>
      <p:pic>
        <p:nvPicPr>
          <p:cNvPr id="35846" name="Picture 7" descr="Oversensing #2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3200400"/>
            <a:ext cx="6705600" cy="26685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22E4F2-6575-4A38-9197-D1D4DA2092BA}" type="slidenum">
              <a:rPr lang="en-US">
                <a:latin typeface="Times New Roman" pitchFamily="18" charset="0"/>
              </a:rPr>
              <a:pPr/>
              <a:t>33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Oversensing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Causes</a:t>
            </a:r>
          </a:p>
          <a:p>
            <a:pPr lvl="1" eaLnBrk="1" hangingPunct="1">
              <a:defRPr/>
            </a:pPr>
            <a:r>
              <a:rPr lang="en-US" smtClean="0"/>
              <a:t>Pacemaker inhibited due to sensing of “P” waves &amp; “QRS” complexes that do not exist</a:t>
            </a:r>
          </a:p>
          <a:p>
            <a:pPr lvl="1" eaLnBrk="1" hangingPunct="1">
              <a:defRPr/>
            </a:pPr>
            <a:r>
              <a:rPr lang="en-US" smtClean="0"/>
              <a:t>Pacemaker too sensitive</a:t>
            </a:r>
          </a:p>
          <a:p>
            <a:pPr lvl="1" eaLnBrk="1" hangingPunct="1">
              <a:defRPr/>
            </a:pPr>
            <a:r>
              <a:rPr lang="en-US" smtClean="0"/>
              <a:t>Possible wire fracture, loose contact</a:t>
            </a:r>
          </a:p>
          <a:p>
            <a:pPr lvl="1" eaLnBrk="1" hangingPunct="1">
              <a:defRPr/>
            </a:pPr>
            <a:r>
              <a:rPr lang="en-US" smtClean="0"/>
              <a:t>Pacemaker failure</a:t>
            </a:r>
          </a:p>
          <a:p>
            <a:pPr eaLnBrk="1" hangingPunct="1">
              <a:defRPr/>
            </a:pPr>
            <a:r>
              <a:rPr lang="en-US" smtClean="0"/>
              <a:t>Danger - heart block, asystole</a:t>
            </a:r>
          </a:p>
          <a:p>
            <a:pPr lvl="1" eaLnBrk="1" hangingPunct="1">
              <a:defRPr/>
            </a:pPr>
            <a:endParaRPr lang="en-US" smtClean="0"/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837227-4FBA-4DF7-8647-85D0E20D29C1}" type="slidenum">
              <a:rPr lang="en-US">
                <a:latin typeface="Times New Roman" pitchFamily="18" charset="0"/>
              </a:rPr>
              <a:pPr/>
              <a:t>34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Oversensing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Solution</a:t>
            </a:r>
          </a:p>
          <a:p>
            <a:pPr lvl="1" eaLnBrk="1" hangingPunct="1">
              <a:defRPr/>
            </a:pPr>
            <a:r>
              <a:rPr lang="en-US" sz="2400" smtClean="0">
                <a:ea typeface="Arial Unicode MS" pitchFamily="34" charset="-128"/>
                <a:cs typeface="Arial Unicode MS" pitchFamily="34" charset="-128"/>
              </a:rPr>
              <a:t>View rhythm in different leads</a:t>
            </a:r>
          </a:p>
          <a:p>
            <a:pPr lvl="1" eaLnBrk="1" hangingPunct="1">
              <a:defRPr/>
            </a:pPr>
            <a:r>
              <a:rPr lang="en-US" sz="2400" smtClean="0">
                <a:ea typeface="Arial Unicode MS" pitchFamily="34" charset="-128"/>
                <a:cs typeface="Arial Unicode MS" pitchFamily="34" charset="-128"/>
              </a:rPr>
              <a:t>Change electrodes</a:t>
            </a:r>
          </a:p>
          <a:p>
            <a:pPr lvl="1" eaLnBrk="1" hangingPunct="1">
              <a:defRPr/>
            </a:pPr>
            <a:r>
              <a:rPr lang="en-US" sz="2400" smtClean="0">
                <a:ea typeface="Arial Unicode MS" pitchFamily="34" charset="-128"/>
                <a:cs typeface="Arial Unicode MS" pitchFamily="34" charset="-128"/>
              </a:rPr>
              <a:t>Check connections </a:t>
            </a:r>
          </a:p>
          <a:p>
            <a:pPr lvl="1" eaLnBrk="1" hangingPunct="1">
              <a:defRPr/>
            </a:pPr>
            <a:r>
              <a:rPr lang="en-US" sz="2400" u="sng" smtClean="0"/>
              <a:t>Decrease pacemaker sensitivity (</a:t>
            </a:r>
            <a:r>
              <a:rPr lang="en-US" sz="2400" u="sng" smtClean="0">
                <a:ea typeface="Arial Unicode MS" pitchFamily="34" charset="-128"/>
                <a:cs typeface="Arial Unicode MS" pitchFamily="34" charset="-128"/>
              </a:rPr>
              <a:t>↑mV)</a:t>
            </a:r>
          </a:p>
          <a:p>
            <a:pPr lvl="1" eaLnBrk="1" hangingPunct="1">
              <a:defRPr/>
            </a:pPr>
            <a:r>
              <a:rPr lang="en-US" sz="2400" smtClean="0">
                <a:ea typeface="Arial Unicode MS" pitchFamily="34" charset="-128"/>
                <a:cs typeface="Arial Unicode MS" pitchFamily="34" charset="-128"/>
              </a:rPr>
              <a:t>Change cables, battery, pacemaker</a:t>
            </a:r>
          </a:p>
          <a:p>
            <a:pPr lvl="1" eaLnBrk="1" hangingPunct="1">
              <a:defRPr/>
            </a:pPr>
            <a:r>
              <a:rPr lang="en-US" sz="2400" smtClean="0">
                <a:ea typeface="Arial Unicode MS" pitchFamily="34" charset="-128"/>
                <a:cs typeface="Arial Unicode MS" pitchFamily="34" charset="-128"/>
              </a:rPr>
              <a:t>Reverse polarity</a:t>
            </a:r>
          </a:p>
          <a:p>
            <a:pPr lvl="1" eaLnBrk="1" hangingPunct="1">
              <a:defRPr/>
            </a:pPr>
            <a:r>
              <a:rPr lang="en-US" sz="2400" smtClean="0">
                <a:ea typeface="Arial Unicode MS" pitchFamily="34" charset="-128"/>
                <a:cs typeface="Arial Unicode MS" pitchFamily="34" charset="-128"/>
              </a:rPr>
              <a:t>Check electrolytes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Unipolar pacing with subcutaneous “ground wire”</a:t>
            </a:r>
            <a:endParaRPr lang="en-US" sz="2400" smtClean="0"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defRPr/>
            </a:pPr>
            <a:endParaRPr lang="en-US" sz="2400" smtClean="0"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defRPr/>
            </a:pPr>
            <a:endParaRPr lang="en-US" sz="2400" smtClean="0"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defRPr/>
            </a:pPr>
            <a:endParaRPr lang="en-US" sz="2400" smtClean="0"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defRPr/>
            </a:pPr>
            <a:endParaRPr lang="en-US" sz="2400" smtClean="0"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defRPr/>
            </a:pPr>
            <a:endParaRPr lang="en-US" sz="2400" smtClean="0"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defRPr/>
            </a:pPr>
            <a:endParaRPr lang="en-US" sz="2400" smtClean="0"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defRPr/>
            </a:pPr>
            <a:endParaRPr lang="en-US" sz="2400" smtClean="0"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defRPr/>
            </a:pPr>
            <a:endParaRPr lang="en-US" sz="2400" smtClean="0"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defRPr/>
            </a:pPr>
            <a:endParaRPr lang="en-US" sz="2400" smtClean="0"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defRPr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389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89954F-AE02-4DDF-987F-F2529C7BE999}" type="slidenum">
              <a:rPr lang="en-US">
                <a:latin typeface="Times New Roman" pitchFamily="18" charset="0"/>
              </a:rPr>
              <a:pPr/>
              <a:t>35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Competition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84582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/>
              <a:t>Assessment</a:t>
            </a:r>
          </a:p>
          <a:p>
            <a:pPr lvl="1" eaLnBrk="1" hangingPunct="1">
              <a:defRPr/>
            </a:pPr>
            <a:r>
              <a:rPr lang="en-US" sz="2000" smtClean="0"/>
              <a:t>Pacemaker &amp; patient’s intrinsic rate are similar</a:t>
            </a:r>
          </a:p>
          <a:p>
            <a:pPr lvl="1" eaLnBrk="1" hangingPunct="1">
              <a:defRPr/>
            </a:pPr>
            <a:r>
              <a:rPr lang="en-US" sz="2000" smtClean="0"/>
              <a:t>Unrelated pacer spikes to P wave, QRS complex</a:t>
            </a:r>
          </a:p>
          <a:p>
            <a:pPr lvl="1" eaLnBrk="1" hangingPunct="1">
              <a:defRPr/>
            </a:pPr>
            <a:r>
              <a:rPr lang="en-US" sz="2000" smtClean="0"/>
              <a:t>Fusion beats</a:t>
            </a:r>
          </a:p>
        </p:txBody>
      </p:sp>
      <p:pic>
        <p:nvPicPr>
          <p:cNvPr id="38918" name="Picture 4" descr="competition-pacing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4244975"/>
            <a:ext cx="7924800" cy="1609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2A2482-44A6-4827-BBC3-71977068DA02}" type="slidenum">
              <a:rPr lang="en-US">
                <a:latin typeface="Times New Roman" pitchFamily="18" charset="0"/>
              </a:rPr>
              <a:pPr/>
              <a:t>36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Competition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Causes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Asynchronous pacing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Failure to sense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Mechanical failure: wires, bridging cables, pacemaker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Loose connections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Danger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Impaired cardiac output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Potential (low) for paced ventricular beat to land on T wave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25CF99-28EC-49EE-8D22-F1E4EB0129DD}" type="slidenum">
              <a:rPr lang="en-US">
                <a:latin typeface="Times New Roman" pitchFamily="18" charset="0"/>
              </a:rPr>
              <a:pPr/>
              <a:t>37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Competition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Solution</a:t>
            </a:r>
          </a:p>
          <a:p>
            <a:pPr lvl="1" eaLnBrk="1" hangingPunct="1">
              <a:defRPr/>
            </a:pPr>
            <a:r>
              <a:rPr lang="en-US" smtClean="0"/>
              <a:t>Assess underlying rhythm</a:t>
            </a:r>
          </a:p>
          <a:p>
            <a:pPr lvl="2" eaLnBrk="1" hangingPunct="1">
              <a:defRPr/>
            </a:pPr>
            <a:r>
              <a:rPr lang="en-US" smtClean="0"/>
              <a:t>Slowly turn pacer rate down</a:t>
            </a:r>
          </a:p>
          <a:p>
            <a:pPr lvl="1" eaLnBrk="1" hangingPunct="1">
              <a:defRPr/>
            </a:pPr>
            <a:r>
              <a:rPr lang="en-US" smtClean="0"/>
              <a:t>Troubleshoot as for failure to sense</a:t>
            </a:r>
          </a:p>
          <a:p>
            <a:pPr lvl="1" eaLnBrk="1" hangingPunct="1">
              <a:defRPr/>
            </a:pPr>
            <a:r>
              <a:rPr lang="en-US" smtClean="0"/>
              <a:t>Increase pacemaker sensitivity (</a:t>
            </a:r>
            <a:r>
              <a:rPr lang="en-US" smtClean="0">
                <a:ea typeface="Arial Unicode MS" pitchFamily="34" charset="-128"/>
                <a:cs typeface="Arial Unicode MS" pitchFamily="34" charset="-128"/>
              </a:rPr>
              <a:t>↓mV)</a:t>
            </a:r>
          </a:p>
          <a:p>
            <a:pPr lvl="1" eaLnBrk="1" hangingPunct="1">
              <a:defRPr/>
            </a:pPr>
            <a:r>
              <a:rPr lang="en-US" smtClean="0">
                <a:ea typeface="Arial Unicode MS" pitchFamily="34" charset="-128"/>
                <a:cs typeface="Arial Unicode MS" pitchFamily="34" charset="-128"/>
              </a:rPr>
              <a:t>Increase pacemaker rate</a:t>
            </a:r>
          </a:p>
          <a:p>
            <a:pPr lvl="1" eaLnBrk="1" hangingPunct="1">
              <a:defRPr/>
            </a:pPr>
            <a:endParaRPr lang="en-US" smtClean="0"/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419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550207-48F5-4E67-BD0F-19A8F8D15ECF}" type="slidenum">
              <a:rPr lang="en-US">
                <a:latin typeface="Times New Roman" pitchFamily="18" charset="0"/>
              </a:rPr>
              <a:pPr/>
              <a:t>38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88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/>
              <a:t>Assessing Underlying Rhythm	</a:t>
            </a:r>
          </a:p>
        </p:txBody>
      </p:sp>
      <p:sp>
        <p:nvSpPr>
          <p:cNvPr id="7885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5438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Carefully assess underlying rhythm</a:t>
            </a:r>
          </a:p>
          <a:p>
            <a:pPr lvl="1" eaLnBrk="1" hangingPunct="1">
              <a:defRPr/>
            </a:pPr>
            <a:r>
              <a:rPr lang="en-US" sz="2400" smtClean="0"/>
              <a:t>Right way: slowly decrease pacemaker rate</a:t>
            </a:r>
          </a:p>
        </p:txBody>
      </p:sp>
      <p:pic>
        <p:nvPicPr>
          <p:cNvPr id="41990" name="Picture 1031" descr="Pacer walked down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3276600"/>
            <a:ext cx="6858000" cy="2743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81B6B4-28AF-462C-BF46-B86FCF269EC4}" type="slidenum">
              <a:rPr lang="en-US">
                <a:latin typeface="Times New Roman" pitchFamily="18" charset="0"/>
              </a:rPr>
              <a:pPr/>
              <a:t>39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Assessing Underlying Rhythm	</a:t>
            </a:r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Assessing Underlying Rhythm</a:t>
            </a:r>
          </a:p>
          <a:p>
            <a:pPr lvl="1" eaLnBrk="1" hangingPunct="1">
              <a:defRPr/>
            </a:pPr>
            <a:r>
              <a:rPr lang="en-US" smtClean="0"/>
              <a:t>Wrong way:	pause pacer or unplug cables</a:t>
            </a:r>
          </a:p>
        </p:txBody>
      </p:sp>
      <p:pic>
        <p:nvPicPr>
          <p:cNvPr id="43014" name="Picture 4" descr="underlying rhythm"/>
          <p:cNvPicPr>
            <a:picLocks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00200" y="3429000"/>
            <a:ext cx="6324600" cy="2733675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717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04A807-1278-44CB-856B-6FC1B44634DF}" type="slidenum">
              <a:rPr lang="en-US">
                <a:latin typeface="Times New Roman" pitchFamily="18" charset="0"/>
              </a:rPr>
              <a:pPr/>
              <a:t>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9396" name="Rectangle 20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Indications for Temporary Pacing</a:t>
            </a:r>
          </a:p>
        </p:txBody>
      </p:sp>
      <p:sp>
        <p:nvSpPr>
          <p:cNvPr id="59397" name="Rectangle 205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Sick Sinus Syndrome</a:t>
            </a:r>
          </a:p>
        </p:txBody>
      </p:sp>
      <p:pic>
        <p:nvPicPr>
          <p:cNvPr id="7174" name="Picture 2056" descr="sick Sinus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3733800"/>
            <a:ext cx="8458200" cy="1343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440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218284-315F-4FEC-9F77-BC9330C9A3AC}" type="slidenum">
              <a:rPr lang="en-US">
                <a:latin typeface="Times New Roman" pitchFamily="18" charset="0"/>
              </a:rPr>
              <a:pPr/>
              <a:t>40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Wenckebach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6962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Assessment</a:t>
            </a:r>
          </a:p>
          <a:p>
            <a:pPr lvl="1" eaLnBrk="1" hangingPunct="1">
              <a:defRPr/>
            </a:pPr>
            <a:r>
              <a:rPr lang="en-US" sz="2400" smtClean="0"/>
              <a:t>Appears similar to 2</a:t>
            </a:r>
            <a:r>
              <a:rPr lang="en-US" sz="2400" baseline="30000" smtClean="0"/>
              <a:t>nd</a:t>
            </a:r>
            <a:r>
              <a:rPr lang="en-US" sz="2400" smtClean="0"/>
              <a:t> degree heart block	</a:t>
            </a:r>
          </a:p>
          <a:p>
            <a:pPr lvl="1" eaLnBrk="1" hangingPunct="1">
              <a:defRPr/>
            </a:pPr>
            <a:r>
              <a:rPr lang="en-US" sz="2400" smtClean="0"/>
              <a:t>Occurs with intrinsic tachycardia</a:t>
            </a:r>
          </a:p>
        </p:txBody>
      </p:sp>
      <p:pic>
        <p:nvPicPr>
          <p:cNvPr id="44038" name="Picture 4" descr="wenckebach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3979863"/>
            <a:ext cx="8229600" cy="21209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76AA77-4C15-4255-8E58-9B071929A297}" type="slidenum">
              <a:rPr lang="en-US">
                <a:latin typeface="Times New Roman" pitchFamily="18" charset="0"/>
              </a:rPr>
              <a:pPr/>
              <a:t>41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Wenckebach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Causes</a:t>
            </a:r>
          </a:p>
          <a:p>
            <a:pPr lvl="1" eaLnBrk="1" hangingPunct="1">
              <a:defRPr/>
            </a:pPr>
            <a:r>
              <a:rPr lang="en-US" smtClean="0"/>
              <a:t>DDD mode safety feature</a:t>
            </a:r>
          </a:p>
          <a:p>
            <a:pPr lvl="1" eaLnBrk="1" hangingPunct="1">
              <a:defRPr/>
            </a:pPr>
            <a:r>
              <a:rPr lang="en-US" smtClean="0"/>
              <a:t>Prevents rapid ventricular pacing impulse in response to rapid atrial rate</a:t>
            </a:r>
          </a:p>
          <a:p>
            <a:pPr lvl="2" eaLnBrk="1" hangingPunct="1">
              <a:defRPr/>
            </a:pPr>
            <a:r>
              <a:rPr lang="en-US" smtClean="0"/>
              <a:t>Sinus tachycardia</a:t>
            </a:r>
          </a:p>
          <a:p>
            <a:pPr lvl="2" eaLnBrk="1" hangingPunct="1">
              <a:defRPr/>
            </a:pPr>
            <a:r>
              <a:rPr lang="en-US" smtClean="0"/>
              <a:t>Atrial fibrillation, flutter</a:t>
            </a:r>
          </a:p>
          <a:p>
            <a:pPr lvl="2" eaLnBrk="1" hangingPunct="1">
              <a:defRPr/>
            </a:pPr>
            <a:r>
              <a:rPr lang="en-US" smtClean="0"/>
              <a:t>Prevents pacer-mediated tachycardia</a:t>
            </a:r>
          </a:p>
          <a:p>
            <a:pPr lvl="2" eaLnBrk="1" hangingPunct="1">
              <a:defRPr/>
            </a:pPr>
            <a:r>
              <a:rPr lang="en-US" smtClean="0"/>
              <a:t>Upper rate limit may be inappropriate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4608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178A50-140C-460A-82FD-7D8073274DF7}" type="slidenum">
              <a:rPr lang="en-US">
                <a:latin typeface="Times New Roman" pitchFamily="18" charset="0"/>
              </a:rPr>
              <a:pPr/>
              <a:t>42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Wenckebach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8458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Solution</a:t>
            </a:r>
          </a:p>
          <a:p>
            <a:pPr lvl="1" eaLnBrk="1" hangingPunct="1">
              <a:defRPr/>
            </a:pPr>
            <a:r>
              <a:rPr lang="en-US" sz="2400" smtClean="0"/>
              <a:t>Treat cause of tachycardia</a:t>
            </a:r>
          </a:p>
          <a:p>
            <a:pPr lvl="2" eaLnBrk="1" hangingPunct="1">
              <a:defRPr/>
            </a:pPr>
            <a:r>
              <a:rPr lang="en-US" sz="2000" smtClean="0"/>
              <a:t>Fever: Cooling</a:t>
            </a:r>
          </a:p>
          <a:p>
            <a:pPr lvl="2" eaLnBrk="1" hangingPunct="1">
              <a:defRPr/>
            </a:pPr>
            <a:r>
              <a:rPr lang="en-US" sz="2000" smtClean="0"/>
              <a:t>Atrial tachycardia: Anti-arrhythmic</a:t>
            </a:r>
          </a:p>
          <a:p>
            <a:pPr lvl="2" eaLnBrk="1" hangingPunct="1">
              <a:defRPr/>
            </a:pPr>
            <a:r>
              <a:rPr lang="en-US" sz="2000" smtClean="0"/>
              <a:t>Pain: Analgesic</a:t>
            </a:r>
          </a:p>
          <a:p>
            <a:pPr lvl="2" eaLnBrk="1" hangingPunct="1">
              <a:defRPr/>
            </a:pPr>
            <a:r>
              <a:rPr lang="en-US" sz="2000" smtClean="0"/>
              <a:t>Hypovolemia: Fluid bolus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US" sz="2000" smtClean="0"/>
          </a:p>
          <a:p>
            <a:pPr lvl="1" eaLnBrk="1" hangingPunct="1">
              <a:defRPr/>
            </a:pPr>
            <a:r>
              <a:rPr lang="en-US" sz="2400" smtClean="0"/>
              <a:t>Adjust pacemaker upper rate limit as appropriate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6415C6-11DA-4B4A-8822-CE6A74D33B87}" type="slidenum">
              <a:rPr lang="en-US">
                <a:latin typeface="Times New Roman" pitchFamily="18" charset="0"/>
              </a:rPr>
              <a:pPr/>
              <a:t>43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Threshold testing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Stimulation threshold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Definition: Minimum current necessary to capture &amp; stimulate the heart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Testing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/>
              <a:t>Set pacer rate 10 ppm faster than patient’s HR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/>
              <a:t>Decrease mA until capture is lost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/>
              <a:t>Increase output until capture is regained (threshold capture)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/>
              <a:t>Output setting to be 2x’s threshold capture 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1800" smtClean="0"/>
              <a:t>Example: Set output at 10mA if capture was regained at 5mA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F74AD0-D5FE-4395-95C5-D36D6E9659DC}" type="slidenum">
              <a:rPr lang="en-US">
                <a:latin typeface="Times New Roman" pitchFamily="18" charset="0"/>
              </a:rPr>
              <a:pPr/>
              <a:t>44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Performing an AEG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Purpose: Determine existence &amp; location of P waves</a:t>
            </a:r>
          </a:p>
          <a:p>
            <a:pPr eaLnBrk="1" hangingPunct="1">
              <a:defRPr/>
            </a:pPr>
            <a:r>
              <a:rPr lang="en-US" smtClean="0"/>
              <a:t>Direct EKG from atrial pacing wires</a:t>
            </a:r>
          </a:p>
          <a:p>
            <a:pPr lvl="1" eaLnBrk="1" hangingPunct="1">
              <a:defRPr/>
            </a:pPr>
            <a:r>
              <a:rPr lang="en-US" smtClean="0"/>
              <a:t>Bedside EKG from monitor</a:t>
            </a:r>
          </a:p>
          <a:p>
            <a:pPr lvl="1" eaLnBrk="1" hangingPunct="1">
              <a:defRPr/>
            </a:pPr>
            <a:r>
              <a:rPr lang="en-US" smtClean="0"/>
              <a:t>Full EKG</a:t>
            </a:r>
          </a:p>
          <a:p>
            <a:pPr eaLnBrk="1" hangingPunct="1">
              <a:defRPr/>
            </a:pPr>
            <a:r>
              <a:rPr lang="en-US" smtClean="0"/>
              <a:t>Atrial pacing pins to RA &amp; LA EKG lead-wires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7B1689-B68F-4768-8DB5-5205FF11FBC1}" type="slidenum">
              <a:rPr lang="en-US">
                <a:latin typeface="Times New Roman" pitchFamily="18" charset="0"/>
              </a:rPr>
              <a:pPr/>
              <a:t>45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Interpreting an AEG</a:t>
            </a:r>
          </a:p>
        </p:txBody>
      </p:sp>
      <p:pic>
        <p:nvPicPr>
          <p:cNvPr id="49157" name="Picture 4" descr="Aeg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39888" y="2035175"/>
            <a:ext cx="6208712" cy="3795713"/>
          </a:xfr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1CB38A-F664-4636-B554-8C90F4EF6F86}" type="slidenum">
              <a:rPr lang="en-US">
                <a:latin typeface="Times New Roman" pitchFamily="18" charset="0"/>
              </a:rPr>
              <a:pPr/>
              <a:t>46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Sensitivity Threshold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315200" cy="3657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Definition: Minimum level of intrinsic electric activity generated by the heart detectable by the pacemaker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4297A0-E10B-4000-85B1-40E2F4DACF23}" type="slidenum">
              <a:rPr lang="en-US">
                <a:latin typeface="Times New Roman" pitchFamily="18" charset="0"/>
              </a:rPr>
              <a:pPr/>
              <a:t>47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Sensitivity Threshold Testing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Testing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Set pacer rate 10 ppm slower than patient’s HR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Increase sensitivity to chamber being tested to minimum level (0.4mV)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Decrease sensitivity of the pacer (</a:t>
            </a:r>
            <a:r>
              <a:rPr lang="en-US" sz="2400" smtClean="0">
                <a:ea typeface="Arial Unicode MS" pitchFamily="34" charset="-128"/>
                <a:cs typeface="Arial Unicode MS" pitchFamily="34" charset="-128"/>
              </a:rPr>
              <a:t>↑mV)</a:t>
            </a:r>
            <a:r>
              <a:rPr lang="en-US" sz="2400" smtClean="0"/>
              <a:t> to the chamber being tested until pacer stops sensing patient (orange light stops flashing)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Increase sensitivity of the pacer (</a:t>
            </a:r>
            <a:r>
              <a:rPr lang="en-US" sz="2400" smtClean="0">
                <a:ea typeface="Arial Unicode MS" pitchFamily="34" charset="-128"/>
                <a:cs typeface="Arial Unicode MS" pitchFamily="34" charset="-128"/>
              </a:rPr>
              <a:t>↓mV) until the pacer senses the patient (orange light begins flashing).  This is the </a:t>
            </a:r>
            <a:r>
              <a:rPr lang="en-US" sz="2400" i="1" smtClean="0">
                <a:ea typeface="Arial Unicode MS" pitchFamily="34" charset="-128"/>
                <a:cs typeface="Arial Unicode MS" pitchFamily="34" charset="-128"/>
              </a:rPr>
              <a:t>threshold</a:t>
            </a:r>
            <a:r>
              <a:rPr lang="en-US" sz="2400" smtClean="0">
                <a:ea typeface="Arial Unicode MS" pitchFamily="34" charset="-128"/>
                <a:cs typeface="Arial Unicode MS" pitchFamily="34" charset="-128"/>
              </a:rPr>
              <a:t> for sensitivity.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>
                <a:ea typeface="Arial Unicode MS" pitchFamily="34" charset="-128"/>
                <a:cs typeface="Arial Unicode MS" pitchFamily="34" charset="-128"/>
              </a:rPr>
              <a:t>Set the sensitivity at ½ the threshold value.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/>
              <a:t>Example: Set sensitivity at 1mV if the threshold was 2mV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C05620-C323-42A9-B273-A33661CB8009}" type="slidenum">
              <a:rPr lang="en-US">
                <a:latin typeface="Times New Roman" pitchFamily="18" charset="0"/>
              </a:rPr>
              <a:pPr/>
              <a:t>48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Factors Affecting Stimulation Thresholds </a:t>
            </a:r>
          </a:p>
        </p:txBody>
      </p:sp>
      <p:pic>
        <p:nvPicPr>
          <p:cNvPr id="52229" name="Picture 4" descr="threshold afftects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8050" y="1981200"/>
            <a:ext cx="7326313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532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F8947-4BFF-4C04-90A3-996FD9BFCBF0}" type="slidenum">
              <a:rPr lang="en-US">
                <a:latin typeface="Times New Roman" pitchFamily="18" charset="0"/>
              </a:rPr>
              <a:pPr/>
              <a:t>49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Practice Strip#1</a:t>
            </a:r>
          </a:p>
        </p:txBody>
      </p:sp>
      <p:pic>
        <p:nvPicPr>
          <p:cNvPr id="53253" name="Picture 3" descr="a-pacing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3038475"/>
            <a:ext cx="7772400" cy="1998663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3E3974-0E24-45C9-9D50-5C41BDBAC8EE}" type="slidenum">
              <a:rPr lang="en-US">
                <a:latin typeface="Times New Roman" pitchFamily="18" charset="0"/>
              </a:rPr>
              <a:pPr/>
              <a:t>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/>
              <a:t>Principles of Pacing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Electrical concepts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Electrical circuit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/>
              <a:t>Pacemaker to patient, patient to pacemaker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Current- the flow of electrons in a completed circuit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/>
              <a:t>Measured in milliamperes (mA)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Voltage – a unit of electrical pressure or force causing electrons to move through a circuit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/>
              <a:t>Measured in millivolts (mV)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Impedance- the resistance to the flow of current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10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8EE3BC-49C7-4BBC-BCFA-D6C0A7AFFDC7}" type="slidenum">
              <a:rPr lang="en-US">
                <a:latin typeface="Times New Roman" pitchFamily="18" charset="0"/>
              </a:rPr>
              <a:pPr/>
              <a:t>50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Practice Strip #2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685800" y="3033713"/>
          <a:ext cx="7772400" cy="2008187"/>
        </p:xfrm>
        <a:graphic>
          <a:graphicData uri="http://schemas.openxmlformats.org/presentationml/2006/ole">
            <p:oleObj spid="_x0000_s1026" name="Bitmap Image" r:id="rId4" imgW="8628571" imgH="2228571" progId="Paint.Picture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BB440C-D5C5-42C5-9880-482E99561C54}" type="slidenum">
              <a:rPr lang="en-US">
                <a:latin typeface="Times New Roman" pitchFamily="18" charset="0"/>
              </a:rPr>
              <a:pPr/>
              <a:t>51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Practice Strip #3</a:t>
            </a:r>
          </a:p>
        </p:txBody>
      </p:sp>
      <p:pic>
        <p:nvPicPr>
          <p:cNvPr id="54277" name="Picture 3" descr="vent%20undersensing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3006725"/>
            <a:ext cx="7772400" cy="2062163"/>
          </a:xfr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8CB3DC-D0E1-4747-AEE8-6511D454FF41}" type="slidenum">
              <a:rPr lang="en-US">
                <a:latin typeface="Times New Roman" pitchFamily="18" charset="0"/>
              </a:rPr>
              <a:pPr/>
              <a:t>52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Practice Strip #4</a:t>
            </a:r>
          </a:p>
        </p:txBody>
      </p:sp>
      <p:pic>
        <p:nvPicPr>
          <p:cNvPr id="55301" name="Picture 3" descr="v-pacing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971800"/>
            <a:ext cx="7772400" cy="2133600"/>
          </a:xfr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881A73-3B88-48B6-B118-0B7E74087095}" type="slidenum">
              <a:rPr lang="en-US">
                <a:latin typeface="Times New Roman" pitchFamily="18" charset="0"/>
              </a:rPr>
              <a:pPr/>
              <a:t>53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34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Practice Strip #5</a:t>
            </a:r>
          </a:p>
        </p:txBody>
      </p:sp>
      <p:pic>
        <p:nvPicPr>
          <p:cNvPr id="56325" name="Picture 1027" descr="ventricular%20non%20capture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998788"/>
            <a:ext cx="7772400" cy="2078037"/>
          </a:xfr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3A1689-C7D5-40F2-93E1-1290C81709F0}" type="slidenum">
              <a:rPr lang="en-US">
                <a:latin typeface="Times New Roman" pitchFamily="18" charset="0"/>
              </a:rPr>
              <a:pPr/>
              <a:t>54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Practice Strip #6</a:t>
            </a:r>
          </a:p>
        </p:txBody>
      </p:sp>
      <p:pic>
        <p:nvPicPr>
          <p:cNvPr id="57349" name="Picture 3" descr="AV%20sequential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3063875"/>
            <a:ext cx="7772400" cy="1949450"/>
          </a:xfr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E7F653-7ED3-466A-B37B-F21DDDCF692B}" type="slidenum">
              <a:rPr lang="en-US">
                <a:latin typeface="Times New Roman" pitchFamily="18" charset="0"/>
              </a:rPr>
              <a:pPr/>
              <a:t>55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Practice Strip #7</a:t>
            </a:r>
          </a:p>
        </p:txBody>
      </p:sp>
      <p:pic>
        <p:nvPicPr>
          <p:cNvPr id="58373" name="Picture 3" descr="DDD%20pacing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3032125"/>
            <a:ext cx="7772400" cy="2012950"/>
          </a:xfr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593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869C87-1FC8-4954-B66E-7C9AD7A3A271}" type="slidenum">
              <a:rPr lang="en-US">
                <a:latin typeface="Times New Roman" pitchFamily="18" charset="0"/>
              </a:rPr>
              <a:pPr/>
              <a:t>56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Practice Strip #8</a:t>
            </a:r>
          </a:p>
        </p:txBody>
      </p:sp>
      <p:pic>
        <p:nvPicPr>
          <p:cNvPr id="59397" name="Picture 3" descr="a-undersensing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3040063"/>
            <a:ext cx="7772400" cy="1997075"/>
          </a:xfr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0D9702-B03C-4457-9DB6-6C7A012AA90B}" type="slidenum">
              <a:rPr lang="en-US">
                <a:latin typeface="Times New Roman" pitchFamily="18" charset="0"/>
              </a:rPr>
              <a:pPr/>
              <a:t>57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Practice Strip #9</a:t>
            </a:r>
          </a:p>
        </p:txBody>
      </p:sp>
      <p:pic>
        <p:nvPicPr>
          <p:cNvPr id="60421" name="Picture 3" descr="oversensing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3181350"/>
            <a:ext cx="7772400" cy="1714500"/>
          </a:xfr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614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DB3B54-9495-44D8-A680-E6D3353A9E9F}" type="slidenum">
              <a:rPr lang="en-US">
                <a:latin typeface="Times New Roman" pitchFamily="18" charset="0"/>
              </a:rPr>
              <a:pPr/>
              <a:t>58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Answers</a:t>
            </a:r>
            <a:br>
              <a:rPr lang="en-US" smtClean="0"/>
            </a:br>
            <a:r>
              <a:rPr lang="en-US" sz="2400" smtClean="0"/>
              <a:t>Mode of pacing, rhythm/problem, solution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2000" smtClean="0"/>
              <a:t>AAI: normal atrial pacing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2000" smtClean="0"/>
              <a:t>Sinus rhythm: no pacing; possible back-up setting AAI, VVI, DDD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2000" smtClean="0"/>
              <a:t>DDD: failure to sense ventricle; increase ventricular mA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2000" smtClean="0"/>
              <a:t>VVI: ventricular pacing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2000" smtClean="0"/>
              <a:t>DDD: failure to capture atria or ventricle; increase atrial &amp; ventricular mA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2000" smtClean="0"/>
              <a:t>DDD: normal atrial &amp; ventricular pacing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2000" smtClean="0"/>
              <a:t>DDD: normal atrial sensing, ventricular pacing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2000" smtClean="0"/>
              <a:t>DDD: failure to capture atria; increase atrial mA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2000" smtClean="0"/>
              <a:t>DDD: oversensing; decrease ventricular sensitivity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en-US" sz="2000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1F0173-D658-4B8C-BF22-6ACB139C5A3C}" type="slidenum">
              <a:rPr lang="en-US">
                <a:latin typeface="Times New Roman" pitchFamily="18" charset="0"/>
              </a:rPr>
              <a:pPr/>
              <a:t>59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References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Conover, M.  </a:t>
            </a:r>
            <a:r>
              <a:rPr lang="en-US" sz="2000" i="1" smtClean="0"/>
              <a:t>Understanding Electrocardiography</a:t>
            </a:r>
            <a:r>
              <a:rPr lang="en-US" sz="2000" smtClean="0"/>
              <a:t>, (6th Ed.). Mosby Year Book; 1992.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Hazinski, M. F.  </a:t>
            </a:r>
            <a:r>
              <a:rPr lang="en-US" sz="2000" i="1" smtClean="0"/>
              <a:t>Nursing Care of the Critically Ill Child</a:t>
            </a:r>
            <a:r>
              <a:rPr lang="en-US" sz="2000" smtClean="0"/>
              <a:t>, (2nd Ed.). Mosby Year Book; 1992.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Heger, J.,  Niemann, J., Criley, J. M.  </a:t>
            </a:r>
            <a:r>
              <a:rPr lang="en-US" sz="2000" i="1" smtClean="0"/>
              <a:t>Cardiology for the House Officer</a:t>
            </a:r>
            <a:r>
              <a:rPr lang="en-US" sz="2000" smtClean="0"/>
              <a:t>, (2nd Ed.).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Williams and Wilkins; 1987.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Intermedics Inc. </a:t>
            </a:r>
            <a:r>
              <a:rPr lang="en-US" sz="2000" i="1" smtClean="0"/>
              <a:t>Guide to DDD Pacing</a:t>
            </a:r>
            <a:r>
              <a:rPr lang="en-US" sz="2000" smtClean="0"/>
              <a:t>, 1985.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Moses, H. W., Schneider, J., Miller, B., Taylor, G</a:t>
            </a:r>
            <a:r>
              <a:rPr lang="en-US" sz="2000" i="1" smtClean="0"/>
              <a:t>.  A Practical Guide to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i="1" smtClean="0"/>
              <a:t>Cardiac Pacing</a:t>
            </a:r>
            <a:r>
              <a:rPr lang="en-US" sz="2000" smtClean="0"/>
              <a:t>, (3rd Ed.). Boston: Little, Brown, and Co.; 1991.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Merva, J. A. Temporary pacemakers. </a:t>
            </a:r>
            <a:r>
              <a:rPr lang="en-US" sz="2000" i="1" smtClean="0"/>
              <a:t>RN</a:t>
            </a:r>
            <a:r>
              <a:rPr lang="en-US" sz="2000" smtClean="0"/>
              <a:t>. May, 1992.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892F1A-6721-4003-9D77-639FFA499346}" type="slidenum">
              <a:rPr lang="en-US">
                <a:latin typeface="Times New Roman" pitchFamily="18" charset="0"/>
              </a:rPr>
              <a:pPr/>
              <a:t>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Principles of Pacing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Temporary pacing types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Transcutaneous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Emergency use with external pacing/defib unit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Transvenous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Emergency use with external pacemaker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Epicardial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Wires sutured to right atrium &amp; right ventricle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Atrial wires exit on the right of the sternum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Ventricular wires exit on the left of the sternum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B20888-F4BE-4C3C-85CE-C7DEEE85D080}" type="slidenum">
              <a:rPr lang="en-US">
                <a:latin typeface="Times New Roman" pitchFamily="18" charset="0"/>
              </a:rPr>
              <a:pPr/>
              <a:t>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Principles of Pacing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Wiring systems</a:t>
            </a:r>
          </a:p>
          <a:p>
            <a:pPr lvl="1" eaLnBrk="1" hangingPunct="1">
              <a:defRPr/>
            </a:pPr>
            <a:r>
              <a:rPr lang="en-US" smtClean="0"/>
              <a:t>Unipolar</a:t>
            </a:r>
          </a:p>
          <a:p>
            <a:pPr lvl="2" eaLnBrk="1" hangingPunct="1">
              <a:defRPr/>
            </a:pPr>
            <a:r>
              <a:rPr lang="en-US" smtClean="0"/>
              <a:t>One electrode on the heart (-)</a:t>
            </a:r>
          </a:p>
          <a:p>
            <a:pPr lvl="2" eaLnBrk="1" hangingPunct="1">
              <a:defRPr/>
            </a:pPr>
            <a:r>
              <a:rPr lang="en-US" smtClean="0"/>
              <a:t>Signals return through body fluid and tissue to the pacemaker (+)</a:t>
            </a:r>
          </a:p>
          <a:p>
            <a:pPr lvl="1" eaLnBrk="1" hangingPunct="1">
              <a:defRPr/>
            </a:pPr>
            <a:r>
              <a:rPr lang="en-US" smtClean="0"/>
              <a:t>Bipolar</a:t>
            </a:r>
          </a:p>
          <a:p>
            <a:pPr lvl="2" eaLnBrk="1" hangingPunct="1">
              <a:defRPr/>
            </a:pPr>
            <a:r>
              <a:rPr lang="en-US" smtClean="0"/>
              <a:t>Two electrodes on the heart (- &amp; +)</a:t>
            </a:r>
          </a:p>
          <a:p>
            <a:pPr lvl="2" eaLnBrk="1" hangingPunct="1">
              <a:defRPr/>
            </a:pPr>
            <a:r>
              <a:rPr lang="en-US" smtClean="0"/>
              <a:t>Signals return to the ring electrode (+) above the lead (-) tip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8DF235-7BD3-4F83-9FFE-EF6CBCB2CCCC}" type="slidenum">
              <a:rPr lang="en-US">
                <a:latin typeface="Times New Roman" pitchFamily="18" charset="0"/>
              </a:rPr>
              <a:pPr/>
              <a:t>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Principles of Pacing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Modes of Pacing</a:t>
            </a:r>
          </a:p>
          <a:p>
            <a:pPr lvl="1" eaLnBrk="1" hangingPunct="1">
              <a:defRPr/>
            </a:pPr>
            <a:r>
              <a:rPr lang="en-US" sz="2400" smtClean="0"/>
              <a:t>Atrial pacing</a:t>
            </a:r>
          </a:p>
          <a:p>
            <a:pPr lvl="2" eaLnBrk="1" hangingPunct="1">
              <a:defRPr/>
            </a:pPr>
            <a:r>
              <a:rPr lang="en-US" sz="2000" smtClean="0"/>
              <a:t>Intact AV conduction system required</a:t>
            </a:r>
          </a:p>
          <a:p>
            <a:pPr lvl="1" eaLnBrk="1" hangingPunct="1">
              <a:defRPr/>
            </a:pPr>
            <a:r>
              <a:rPr lang="en-US" sz="2400" smtClean="0"/>
              <a:t>Ventricular pacing</a:t>
            </a:r>
          </a:p>
          <a:p>
            <a:pPr lvl="2" eaLnBrk="1" hangingPunct="1">
              <a:defRPr/>
            </a:pPr>
            <a:r>
              <a:rPr lang="en-US" sz="2000" smtClean="0"/>
              <a:t>Loss of atrial kick</a:t>
            </a:r>
          </a:p>
          <a:p>
            <a:pPr lvl="2" eaLnBrk="1" hangingPunct="1">
              <a:defRPr/>
            </a:pPr>
            <a:r>
              <a:rPr lang="en-US" sz="2000" smtClean="0"/>
              <a:t>Discordant ventricular contractions</a:t>
            </a:r>
          </a:p>
          <a:p>
            <a:pPr lvl="2" eaLnBrk="1" hangingPunct="1">
              <a:defRPr/>
            </a:pPr>
            <a:r>
              <a:rPr lang="en-US" sz="2000" smtClean="0"/>
              <a:t>Sustains cardiac output</a:t>
            </a:r>
          </a:p>
          <a:p>
            <a:pPr lvl="1" eaLnBrk="1" hangingPunct="1">
              <a:defRPr/>
            </a:pPr>
            <a:r>
              <a:rPr lang="en-US" sz="2400" smtClean="0"/>
              <a:t>Atrial/Ventricular pacing</a:t>
            </a:r>
          </a:p>
          <a:p>
            <a:pPr lvl="2" eaLnBrk="1" hangingPunct="1">
              <a:defRPr/>
            </a:pPr>
            <a:r>
              <a:rPr lang="en-US" sz="2000" smtClean="0"/>
              <a:t>Natural pacing</a:t>
            </a:r>
          </a:p>
          <a:p>
            <a:pPr lvl="2" eaLnBrk="1" hangingPunct="1">
              <a:defRPr/>
            </a:pPr>
            <a:r>
              <a:rPr lang="en-US" sz="2000" smtClean="0"/>
              <a:t>Atrial-ventricular synchrony</a:t>
            </a:r>
          </a:p>
          <a:p>
            <a:pPr lvl="1" eaLnBrk="1" hangingPunct="1">
              <a:defRPr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4/07</a:t>
            </a: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CEC5BA-2E42-4C1B-AC6D-434E889E6382}" type="slidenum">
              <a:rPr lang="en-US">
                <a:latin typeface="Times New Roman" pitchFamily="18" charset="0"/>
              </a:rPr>
              <a:pPr/>
              <a:t>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Principles of Pacing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3-letter NBG Pacemaker Code</a:t>
            </a:r>
          </a:p>
          <a:p>
            <a:pPr lvl="1" eaLnBrk="1" hangingPunct="1">
              <a:defRPr/>
            </a:pPr>
            <a:r>
              <a:rPr lang="en-US" smtClean="0"/>
              <a:t>First letter: Chamber Paced</a:t>
            </a:r>
          </a:p>
          <a:p>
            <a:pPr lvl="2" eaLnBrk="1" hangingPunct="1">
              <a:defRPr/>
            </a:pPr>
            <a:r>
              <a:rPr lang="en-US" smtClean="0"/>
              <a:t>V- Ventricle</a:t>
            </a:r>
          </a:p>
          <a:p>
            <a:pPr lvl="2" eaLnBrk="1" hangingPunct="1">
              <a:defRPr/>
            </a:pPr>
            <a:r>
              <a:rPr lang="en-US" smtClean="0"/>
              <a:t>A- Atrium</a:t>
            </a:r>
          </a:p>
          <a:p>
            <a:pPr lvl="2" eaLnBrk="1" hangingPunct="1">
              <a:defRPr/>
            </a:pPr>
            <a:r>
              <a:rPr lang="en-US" smtClean="0"/>
              <a:t>D- Dual (A &amp; V)</a:t>
            </a:r>
          </a:p>
          <a:p>
            <a:pPr lvl="2" eaLnBrk="1" hangingPunct="1">
              <a:defRPr/>
            </a:pPr>
            <a:r>
              <a:rPr lang="en-US" smtClean="0"/>
              <a:t>O- None</a:t>
            </a:r>
          </a:p>
          <a:p>
            <a:pPr lvl="2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rlpool">
  <a:themeElements>
    <a:clrScheme name="Whirlpool 1">
      <a:dk1>
        <a:srgbClr val="000066"/>
      </a:dk1>
      <a:lt1>
        <a:srgbClr val="FFFF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0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0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Designs\Whirlpool.pot</Template>
  <TotalTime>663</TotalTime>
  <Words>1829</Words>
  <Application>Microsoft Office PowerPoint</Application>
  <PresentationFormat>On-screen Show (4:3)</PresentationFormat>
  <Paragraphs>526</Paragraphs>
  <Slides>59</Slides>
  <Notes>59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Tahoma</vt:lpstr>
      <vt:lpstr>Arial Unicode MS</vt:lpstr>
      <vt:lpstr>Wingdings</vt:lpstr>
      <vt:lpstr>Arial</vt:lpstr>
      <vt:lpstr>Times New Roman</vt:lpstr>
      <vt:lpstr>Whirlpool</vt:lpstr>
      <vt:lpstr>Bitmap Image</vt:lpstr>
      <vt:lpstr>Temporary Pacemakers</vt:lpstr>
      <vt:lpstr>Temporary pacemakers</vt:lpstr>
      <vt:lpstr>Indications for Temporary Pacing</vt:lpstr>
      <vt:lpstr>Indications for Temporary Pacing</vt:lpstr>
      <vt:lpstr>Principles of Pacing</vt:lpstr>
      <vt:lpstr>Principles of Pacing</vt:lpstr>
      <vt:lpstr>Principles of Pacing</vt:lpstr>
      <vt:lpstr>Principles of Pacing</vt:lpstr>
      <vt:lpstr>Principles of Pacing</vt:lpstr>
      <vt:lpstr>Principles of Pacing</vt:lpstr>
      <vt:lpstr>Principles of Pacing</vt:lpstr>
      <vt:lpstr>Principles of Pacing</vt:lpstr>
      <vt:lpstr>Principles of Pacing</vt:lpstr>
      <vt:lpstr>Principles of Pacing (cont.)</vt:lpstr>
      <vt:lpstr>Principles of Pacing</vt:lpstr>
      <vt:lpstr>Pacemaker</vt:lpstr>
      <vt:lpstr>Pacemaker EKG Strips</vt:lpstr>
      <vt:lpstr>Normal Pacing</vt:lpstr>
      <vt:lpstr>Normal Pacing</vt:lpstr>
      <vt:lpstr>Normal Pacing</vt:lpstr>
      <vt:lpstr>Normal Pacing</vt:lpstr>
      <vt:lpstr>Abnormal Pacing</vt:lpstr>
      <vt:lpstr>Abnormal Pacing</vt:lpstr>
      <vt:lpstr>Failure to Capture</vt:lpstr>
      <vt:lpstr>Failure to Capture</vt:lpstr>
      <vt:lpstr>Reversing polarity</vt:lpstr>
      <vt:lpstr>Abnormal Pacing</vt:lpstr>
      <vt:lpstr>Abnormal Pacing</vt:lpstr>
      <vt:lpstr>Failure to Sense</vt:lpstr>
      <vt:lpstr>Failure to Sense</vt:lpstr>
      <vt:lpstr>Failure to Sense</vt:lpstr>
      <vt:lpstr>Oversensing</vt:lpstr>
      <vt:lpstr>Oversensing</vt:lpstr>
      <vt:lpstr>Oversensing</vt:lpstr>
      <vt:lpstr>Competition</vt:lpstr>
      <vt:lpstr>Competition</vt:lpstr>
      <vt:lpstr>Competition</vt:lpstr>
      <vt:lpstr>Assessing Underlying Rhythm </vt:lpstr>
      <vt:lpstr>Assessing Underlying Rhythm </vt:lpstr>
      <vt:lpstr>Wenckebach</vt:lpstr>
      <vt:lpstr>Wenckebach</vt:lpstr>
      <vt:lpstr>Wenckebach</vt:lpstr>
      <vt:lpstr>Threshold testing</vt:lpstr>
      <vt:lpstr>Performing an AEG</vt:lpstr>
      <vt:lpstr>Interpreting an AEG</vt:lpstr>
      <vt:lpstr>Sensitivity Threshold</vt:lpstr>
      <vt:lpstr>Sensitivity Threshold Testing</vt:lpstr>
      <vt:lpstr>Factors Affecting Stimulation Thresholds </vt:lpstr>
      <vt:lpstr>Practice Strip#1</vt:lpstr>
      <vt:lpstr>Practice Strip #2</vt:lpstr>
      <vt:lpstr>Practice Strip #3</vt:lpstr>
      <vt:lpstr>Practice Strip #4</vt:lpstr>
      <vt:lpstr>Practice Strip #5</vt:lpstr>
      <vt:lpstr>Practice Strip #6</vt:lpstr>
      <vt:lpstr>Practice Strip #7</vt:lpstr>
      <vt:lpstr>Practice Strip #8</vt:lpstr>
      <vt:lpstr>Practice Strip #9</vt:lpstr>
      <vt:lpstr>Answers Mode of pacing, rhythm/problem, solution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Temporary Pacemakers</dc:title>
  <dc:creator>Steve Shepard</dc:creator>
  <cp:lastModifiedBy>reggiedoc</cp:lastModifiedBy>
  <cp:revision>44</cp:revision>
  <dcterms:created xsi:type="dcterms:W3CDTF">2002-09-20T04:06:51Z</dcterms:created>
  <dcterms:modified xsi:type="dcterms:W3CDTF">2013-01-03T02:27:12Z</dcterms:modified>
</cp:coreProperties>
</file>