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EA65C2A-B3FA-4E60-BEA7-E0CB5A9441C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3.vml"/><Relationship Id="rId4" Type="http://schemas.openxmlformats.org/officeDocument/2006/relationships/oleObject" Target="../embeddings/oleObject3.bin"/></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65C2A-B3FA-4E60-BEA7-E0CB5A9441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5"/>
          </p:nvPr>
        </p:nvSpPr>
        <p:spPr>
          <a:ln/>
        </p:spPr>
        <p:txBody>
          <a:bodyPr/>
          <a:lstStyle/>
          <a:p>
            <a:fld id="{938964A2-BA89-4D8A-B13C-C228252C5D7F}" type="slidenum">
              <a:rPr lang="en-US"/>
              <a:pPr/>
              <a:t>10</a:t>
            </a:fld>
            <a:endParaRPr lang="en-US"/>
          </a:p>
        </p:txBody>
      </p:sp>
      <p:sp>
        <p:nvSpPr>
          <p:cNvPr id="33794" name="Rectangle 2"/>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33795" name="Rectangle 3"/>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33796" name="Rectangle 4"/>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33797" name="Rectangle 5"/>
          <p:cNvSpPr>
            <a:spLocks noChangeArrowheads="1"/>
          </p:cNvSpPr>
          <p:nvPr/>
        </p:nvSpPr>
        <p:spPr bwMode="auto">
          <a:xfrm>
            <a:off x="3884613" y="0"/>
            <a:ext cx="2971800" cy="454025"/>
          </a:xfrm>
          <a:prstGeom prst="rect">
            <a:avLst/>
          </a:prstGeom>
          <a:noFill/>
          <a:ln w="9525">
            <a:noFill/>
            <a:miter lim="800000"/>
            <a:headEnd/>
            <a:tailEnd/>
          </a:ln>
          <a:effectLst/>
        </p:spPr>
        <p:txBody>
          <a:bodyPr wrap="none" anchor="ctr"/>
          <a:lstStyle/>
          <a:p>
            <a:endParaRPr lang="en-US"/>
          </a:p>
        </p:txBody>
      </p:sp>
      <p:sp>
        <p:nvSpPr>
          <p:cNvPr id="33798" name="Rectangle 6"/>
          <p:cNvSpPr>
            <a:spLocks noChangeArrowheads="1"/>
          </p:cNvSpPr>
          <p:nvPr/>
        </p:nvSpPr>
        <p:spPr bwMode="auto">
          <a:xfrm>
            <a:off x="-1588" y="8685213"/>
            <a:ext cx="2973388" cy="458787"/>
          </a:xfrm>
          <a:prstGeom prst="rect">
            <a:avLst/>
          </a:prstGeom>
          <a:noFill/>
          <a:ln w="9525">
            <a:noFill/>
            <a:miter lim="800000"/>
            <a:headEnd/>
            <a:tailEnd/>
          </a:ln>
          <a:effectLst/>
        </p:spPr>
        <p:txBody>
          <a:bodyPr wrap="none" anchor="ctr"/>
          <a:lstStyle/>
          <a:p>
            <a:endParaRPr lang="en-US"/>
          </a:p>
        </p:txBody>
      </p:sp>
      <p:sp>
        <p:nvSpPr>
          <p:cNvPr id="33799" name="Rectangle 7"/>
          <p:cNvSpPr>
            <a:spLocks noChangeArrowheads="1"/>
          </p:cNvSpPr>
          <p:nvPr/>
        </p:nvSpPr>
        <p:spPr bwMode="auto">
          <a:xfrm>
            <a:off x="-1588" y="0"/>
            <a:ext cx="2973388" cy="454025"/>
          </a:xfrm>
          <a:prstGeom prst="rect">
            <a:avLst/>
          </a:prstGeom>
          <a:noFill/>
          <a:ln w="9525">
            <a:noFill/>
            <a:miter lim="800000"/>
            <a:headEnd/>
            <a:tailEnd/>
          </a:ln>
          <a:effectLst/>
        </p:spPr>
        <p:txBody>
          <a:bodyPr wrap="none" anchor="ctr"/>
          <a:lstStyle/>
          <a:p>
            <a:endParaRPr lang="en-US"/>
          </a:p>
        </p:txBody>
      </p:sp>
      <p:sp>
        <p:nvSpPr>
          <p:cNvPr id="33800" name="Rectangle 8"/>
          <p:cNvSpPr>
            <a:spLocks noRot="1" noChangeArrowheads="1" noTextEdit="1"/>
          </p:cNvSpPr>
          <p:nvPr>
            <p:ph type="sldImg"/>
          </p:nvPr>
        </p:nvSpPr>
        <p:spPr>
          <a:xfrm>
            <a:off x="1152525" y="692150"/>
            <a:ext cx="4554538" cy="3416300"/>
          </a:xfrm>
          <a:ln w="12700" cap="flat">
            <a:solidFill>
              <a:schemeClr val="tx1"/>
            </a:solidFill>
          </a:ln>
        </p:spPr>
      </p:sp>
      <p:sp>
        <p:nvSpPr>
          <p:cNvPr id="33801" name="Rectangle 9"/>
          <p:cNvSpPr>
            <a:spLocks noGrp="1" noChangeArrowheads="1"/>
          </p:cNvSpPr>
          <p:nvPr>
            <p:ph type="body" idx="1"/>
          </p:nvPr>
        </p:nvSpPr>
        <p:spPr>
          <a:xfrm>
            <a:off x="762000" y="4572000"/>
            <a:ext cx="5368925" cy="3829050"/>
          </a:xfrm>
          <a:noFill/>
          <a:ln/>
        </p:spPr>
        <p:txBody>
          <a:bodyPr lIns="85479" tIns="43517" rIns="85479" bIns="43517"/>
          <a:lstStyle/>
          <a:p>
            <a:pPr defTabSz="966788"/>
            <a:r>
              <a:rPr lang="en-US"/>
              <a:t>The way to convert bpm to milliseconds is to divide the rate into 60,000 (the number of milliseconds in one minute). Converting an interval in milliseconds to a rate in bpm is done by dividing 60,000 by the millisecond interval.</a:t>
            </a:r>
          </a:p>
          <a:p>
            <a:pPr defTabSz="966788"/>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Grp="1" noChangeArrowheads="1"/>
          </p:cNvSpPr>
          <p:nvPr>
            <p:ph type="sldNum" sz="quarter" idx="5"/>
          </p:nvPr>
        </p:nvSpPr>
        <p:spPr>
          <a:ln/>
        </p:spPr>
        <p:txBody>
          <a:bodyPr/>
          <a:lstStyle/>
          <a:p>
            <a:fld id="{EB3B5C33-C150-4474-9581-84FBCE7E887B}" type="slidenum">
              <a:rPr lang="en-US"/>
              <a:pPr/>
              <a:t>11</a:t>
            </a:fld>
            <a:endParaRPr lang="en-US"/>
          </a:p>
        </p:txBody>
      </p:sp>
      <p:sp>
        <p:nvSpPr>
          <p:cNvPr id="3584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5843"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5846"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5847"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5848"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5849"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5850"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5851"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35852"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35853"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35854"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35855"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35856"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35857"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35858"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35859"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35860" name="Rectangle 20"/>
          <p:cNvSpPr>
            <a:spLocks noRot="1" noChangeArrowheads="1" noTextEdit="1"/>
          </p:cNvSpPr>
          <p:nvPr>
            <p:ph type="sldImg"/>
          </p:nvPr>
        </p:nvSpPr>
        <p:spPr>
          <a:xfrm>
            <a:off x="1150938" y="692150"/>
            <a:ext cx="4556125" cy="3416300"/>
          </a:xfrm>
          <a:ln w="12700" cap="flat">
            <a:solidFill>
              <a:schemeClr val="tx1"/>
            </a:solidFill>
          </a:ln>
        </p:spPr>
      </p:sp>
      <p:graphicFrame>
        <p:nvGraphicFramePr>
          <p:cNvPr id="35861" name="Object 21"/>
          <p:cNvGraphicFramePr>
            <a:graphicFrameLocks/>
          </p:cNvGraphicFramePr>
          <p:nvPr>
            <p:ph type="body" idx="1"/>
          </p:nvPr>
        </p:nvGraphicFramePr>
        <p:xfrm>
          <a:off x="7069138" y="4572000"/>
          <a:ext cx="66675" cy="3819525"/>
        </p:xfrm>
        <a:graphic>
          <a:graphicData uri="http://schemas.openxmlformats.org/presentationml/2006/ole">
            <p:oleObj spid="_x0000_s35861" name="Document" r:id="rId4" imgW="2742840" imgH="2742840" progId="Word.Document.6">
              <p:embed/>
            </p:oleObj>
          </a:graphicData>
        </a:graphic>
      </p:graphicFrame>
      <p:sp>
        <p:nvSpPr>
          <p:cNvPr id="35862" name="Rectangle 22"/>
          <p:cNvSpPr>
            <a:spLocks noChangeArrowheads="1"/>
          </p:cNvSpPr>
          <p:nvPr/>
        </p:nvSpPr>
        <p:spPr bwMode="auto">
          <a:xfrm>
            <a:off x="1065213" y="4570413"/>
            <a:ext cx="5027612" cy="3844925"/>
          </a:xfrm>
          <a:prstGeom prst="rect">
            <a:avLst/>
          </a:prstGeom>
          <a:noFill/>
          <a:ln w="9525">
            <a:noFill/>
            <a:miter lim="800000"/>
            <a:headEnd/>
            <a:tailEnd/>
          </a:ln>
          <a:effectLst/>
        </p:spPr>
        <p:txBody>
          <a:bodyPr lIns="92075" tIns="46038" rIns="92075" bIns="46038"/>
          <a:lstStyle/>
          <a:p>
            <a:pPr>
              <a:spcBef>
                <a:spcPct val="30000"/>
              </a:spcBef>
            </a:pPr>
            <a:r>
              <a:rPr lang="en-US" sz="1200">
                <a:latin typeface="Times New Roman" pitchFamily="18" charset="0"/>
              </a:rPr>
              <a:t>In the unipolar system, the impulse:</a:t>
            </a:r>
          </a:p>
          <a:p>
            <a:pPr marL="304800" lvl="1" indent="-114300">
              <a:spcBef>
                <a:spcPct val="30000"/>
              </a:spcBef>
              <a:buSzPct val="100000"/>
              <a:buFontTx/>
              <a:buChar char="•"/>
            </a:pPr>
            <a:r>
              <a:rPr lang="en-US" sz="1200">
                <a:latin typeface="Times New Roman" pitchFamily="18" charset="0"/>
              </a:rPr>
              <a:t>Travels down the lead wire to stimulate the heart at the tip electrode also referred to as the cathode (–)</a:t>
            </a:r>
          </a:p>
          <a:p>
            <a:pPr marL="304800" lvl="1" indent="-114300">
              <a:spcBef>
                <a:spcPct val="30000"/>
              </a:spcBef>
              <a:buSzPct val="100000"/>
              <a:buFontTx/>
              <a:buChar char="•"/>
            </a:pPr>
            <a:r>
              <a:rPr lang="en-US" sz="1200">
                <a:latin typeface="Times New Roman" pitchFamily="18" charset="0"/>
              </a:rPr>
              <a:t>Returns to the metal casing of the impulse generator or the anode (+) by way of body fluids</a:t>
            </a:r>
          </a:p>
          <a:p>
            <a:pPr>
              <a:spcBef>
                <a:spcPct val="30000"/>
              </a:spcBef>
            </a:pPr>
            <a:r>
              <a:rPr lang="en-US" sz="1200">
                <a:latin typeface="Times New Roman" pitchFamily="18" charset="0"/>
              </a:rPr>
              <a:t>The flow of the impulse makes a complete circuit. </a:t>
            </a:r>
          </a:p>
        </p:txBody>
      </p:sp>
      <p:sp>
        <p:nvSpPr>
          <p:cNvPr id="35863" name="Rectangle 23"/>
          <p:cNvSpPr>
            <a:spLocks noChangeArrowheads="1"/>
          </p:cNvSpPr>
          <p:nvPr/>
        </p:nvSpPr>
        <p:spPr bwMode="auto">
          <a:xfrm>
            <a:off x="1401763" y="1797050"/>
            <a:ext cx="215900" cy="365125"/>
          </a:xfrm>
          <a:prstGeom prst="rect">
            <a:avLst/>
          </a:prstGeom>
          <a:noFill/>
          <a:ln w="9525">
            <a:noFill/>
            <a:miter lim="800000"/>
            <a:headEnd/>
            <a:tailEnd/>
          </a:ln>
          <a:effec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
          <p:cNvSpPr>
            <a:spLocks noGrp="1" noChangeArrowheads="1"/>
          </p:cNvSpPr>
          <p:nvPr>
            <p:ph type="sldNum" sz="quarter" idx="5"/>
          </p:nvPr>
        </p:nvSpPr>
        <p:spPr>
          <a:ln/>
        </p:spPr>
        <p:txBody>
          <a:bodyPr/>
          <a:lstStyle/>
          <a:p>
            <a:fld id="{090836D6-90D1-43B9-8BF7-E740C582671D}" type="slidenum">
              <a:rPr lang="en-US"/>
              <a:pPr/>
              <a:t>12</a:t>
            </a:fld>
            <a:endParaRPr lang="en-US"/>
          </a:p>
        </p:txBody>
      </p:sp>
      <p:sp>
        <p:nvSpPr>
          <p:cNvPr id="37890"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7891"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7892"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7893"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7894"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7895"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7896"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7897"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7898"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7899"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37900"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37901"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37902"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37903"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37904"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37905"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37906"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37907"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37908" name="Rectangle 20"/>
          <p:cNvSpPr>
            <a:spLocks noRot="1" noChangeArrowheads="1" noTextEdit="1"/>
          </p:cNvSpPr>
          <p:nvPr>
            <p:ph type="sldImg"/>
          </p:nvPr>
        </p:nvSpPr>
        <p:spPr>
          <a:xfrm>
            <a:off x="1150938" y="692150"/>
            <a:ext cx="4556125" cy="3416300"/>
          </a:xfrm>
          <a:ln w="12700" cap="flat">
            <a:solidFill>
              <a:schemeClr val="tx1"/>
            </a:solidFill>
          </a:ln>
        </p:spPr>
      </p:sp>
      <p:graphicFrame>
        <p:nvGraphicFramePr>
          <p:cNvPr id="37909" name="Object 21"/>
          <p:cNvGraphicFramePr>
            <a:graphicFrameLocks/>
          </p:cNvGraphicFramePr>
          <p:nvPr>
            <p:ph type="body" idx="1"/>
          </p:nvPr>
        </p:nvGraphicFramePr>
        <p:xfrm>
          <a:off x="1679575" y="4787900"/>
          <a:ext cx="3544888" cy="3544888"/>
        </p:xfrm>
        <a:graphic>
          <a:graphicData uri="http://schemas.openxmlformats.org/presentationml/2006/ole">
            <p:oleObj spid="_x0000_s37909" name="Document" r:id="rId4" imgW="2742840" imgH="2742840" progId="Word.Document.6">
              <p:embed/>
            </p:oleObj>
          </a:graphicData>
        </a:graphic>
      </p:graphicFrame>
      <p:sp>
        <p:nvSpPr>
          <p:cNvPr id="37910" name="Rectangle 22"/>
          <p:cNvSpPr>
            <a:spLocks noChangeArrowheads="1"/>
          </p:cNvSpPr>
          <p:nvPr/>
        </p:nvSpPr>
        <p:spPr bwMode="auto">
          <a:xfrm>
            <a:off x="1055688" y="4570413"/>
            <a:ext cx="4770437" cy="1463675"/>
          </a:xfrm>
          <a:prstGeom prst="rect">
            <a:avLst/>
          </a:prstGeom>
          <a:noFill/>
          <a:ln w="9525">
            <a:noFill/>
            <a:miter lim="800000"/>
            <a:headEnd/>
            <a:tailEnd/>
          </a:ln>
          <a:effectLst/>
        </p:spPr>
        <p:txBody>
          <a:bodyPr lIns="92075" tIns="46038" rIns="92075" bIns="46038">
            <a:spAutoFit/>
          </a:bodyPr>
          <a:lstStyle/>
          <a:p>
            <a:pPr>
              <a:spcAft>
                <a:spcPct val="50000"/>
              </a:spcAft>
            </a:pPr>
            <a:r>
              <a:rPr lang="en-US" sz="1200">
                <a:latin typeface="Times New Roman" pitchFamily="18" charset="0"/>
              </a:rPr>
              <a:t>The impulse:</a:t>
            </a:r>
          </a:p>
          <a:p>
            <a:pPr marL="342900" lvl="1" indent="-152400">
              <a:spcAft>
                <a:spcPct val="50000"/>
              </a:spcAft>
              <a:buSzPct val="100000"/>
              <a:buFontTx/>
              <a:buChar char="•"/>
            </a:pPr>
            <a:r>
              <a:rPr lang="en-US" sz="1200">
                <a:latin typeface="Times New Roman" pitchFamily="18" charset="0"/>
              </a:rPr>
              <a:t>Travels down the lead wire to stimulate the heart at the tip electrode, which is the cathode (–)</a:t>
            </a:r>
          </a:p>
          <a:p>
            <a:pPr marL="342900" lvl="1" indent="-152400">
              <a:spcAft>
                <a:spcPct val="50000"/>
              </a:spcAft>
              <a:buSzPct val="100000"/>
              <a:buFontTx/>
              <a:buChar char="•"/>
            </a:pPr>
            <a:r>
              <a:rPr lang="en-US" sz="1200">
                <a:latin typeface="Times New Roman" pitchFamily="18" charset="0"/>
              </a:rPr>
              <a:t>Travels to the ring electrode, which is the anode (+), located several inches above the lead tip</a:t>
            </a:r>
          </a:p>
          <a:p>
            <a:pPr marL="342900" lvl="1" indent="-152400">
              <a:spcAft>
                <a:spcPct val="50000"/>
              </a:spcAft>
              <a:buSzPct val="100000"/>
              <a:buFontTx/>
              <a:buChar char="•"/>
            </a:pPr>
            <a:r>
              <a:rPr lang="en-US" sz="1200">
                <a:latin typeface="Times New Roman" pitchFamily="18" charset="0"/>
              </a:rPr>
              <a:t>Returns to the pulse generator by way of the lead wire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noChangeArrowheads="1"/>
          </p:cNvSpPr>
          <p:nvPr>
            <p:ph type="sldNum" sz="quarter" idx="5"/>
          </p:nvPr>
        </p:nvSpPr>
        <p:spPr>
          <a:ln/>
        </p:spPr>
        <p:txBody>
          <a:bodyPr/>
          <a:lstStyle/>
          <a:p>
            <a:fld id="{E8E62142-95FB-489A-B254-318A4F916B9D}" type="slidenum">
              <a:rPr lang="en-US"/>
              <a:pPr/>
              <a:t>13</a:t>
            </a:fld>
            <a:endParaRPr lang="en-US"/>
          </a:p>
        </p:txBody>
      </p:sp>
      <p:sp>
        <p:nvSpPr>
          <p:cNvPr id="39938"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9939"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9940"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9941"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9942"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9943"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9944"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39945"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39946"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39947"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39948"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39949"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39950"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39951"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39952"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39953"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39954" name="Rectangle 18"/>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D5B425B0-31CD-418A-96D1-D85F6097A0D2}" type="slidenum">
              <a:rPr lang="en-US"/>
              <a:pPr/>
              <a:t>14</a:t>
            </a:fld>
            <a:endParaRPr lang="en-US"/>
          </a:p>
        </p:txBody>
      </p:sp>
      <p:sp>
        <p:nvSpPr>
          <p:cNvPr id="4198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1987"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1988"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1989"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1990"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1991"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1992"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1993"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1994"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1995"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41996"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41997"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41998"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41999"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42000"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42001"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42002" name="Rectangle 18"/>
          <p:cNvSpPr>
            <a:spLocks noGrp="1" noChangeArrowheads="1"/>
          </p:cNvSpPr>
          <p:nvPr>
            <p:ph type="body" idx="1"/>
          </p:nvPr>
        </p:nvSpPr>
        <p:spPr>
          <a:xfrm>
            <a:off x="760413" y="4572000"/>
            <a:ext cx="5367337" cy="3829050"/>
          </a:xfrm>
          <a:noFill/>
          <a:ln/>
        </p:spPr>
        <p:txBody>
          <a:bodyPr lIns="92075" tIns="46038" rIns="92075" bIns="46038"/>
          <a:lstStyle/>
          <a:p>
            <a:r>
              <a:rPr lang="en-US"/>
              <a:t>The notation at the top refers to mode, lower rate, and upper rate parameters.  This mode of operation can be described as atrial synchronous pacing or atrial tracking.</a:t>
            </a:r>
          </a:p>
        </p:txBody>
      </p:sp>
      <p:sp>
        <p:nvSpPr>
          <p:cNvPr id="42003" name="Rectangle 19"/>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noChangeArrowheads="1"/>
          </p:cNvSpPr>
          <p:nvPr>
            <p:ph type="sldNum" sz="quarter" idx="5"/>
          </p:nvPr>
        </p:nvSpPr>
        <p:spPr>
          <a:ln/>
        </p:spPr>
        <p:txBody>
          <a:bodyPr/>
          <a:lstStyle/>
          <a:p>
            <a:fld id="{81A0B43C-A54D-4831-AA5B-BE8537300CC0}" type="slidenum">
              <a:rPr lang="en-US"/>
              <a:pPr/>
              <a:t>15</a:t>
            </a:fld>
            <a:endParaRPr lang="en-US"/>
          </a:p>
        </p:txBody>
      </p:sp>
      <p:sp>
        <p:nvSpPr>
          <p:cNvPr id="44034"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4035"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4036"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4037"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4038"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4039"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4040"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4041"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4042"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4043"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44044"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44045"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44046"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44047"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44048"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44049"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44050" name="Rectangle 18"/>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CD239390-AF11-466B-BEBA-B5C444AA146A}" type="slidenum">
              <a:rPr lang="en-US"/>
              <a:pPr/>
              <a:t>16</a:t>
            </a:fld>
            <a:endParaRPr lang="en-US"/>
          </a:p>
        </p:txBody>
      </p:sp>
      <p:sp>
        <p:nvSpPr>
          <p:cNvPr id="4608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6083"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6084"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6085"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6086"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6087"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6088"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6089"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6090"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6091"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46092"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46093"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46094"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46095"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46096"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46097"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46098" name="Rectangle 18"/>
          <p:cNvSpPr>
            <a:spLocks noGrp="1" noChangeArrowheads="1"/>
          </p:cNvSpPr>
          <p:nvPr>
            <p:ph type="body" idx="1"/>
          </p:nvPr>
        </p:nvSpPr>
        <p:spPr>
          <a:xfrm>
            <a:off x="760413" y="4572000"/>
            <a:ext cx="5367337" cy="3829050"/>
          </a:xfrm>
          <a:noFill/>
          <a:ln/>
        </p:spPr>
        <p:txBody>
          <a:bodyPr lIns="92075" tIns="46038" rIns="92075" bIns="46038"/>
          <a:lstStyle/>
          <a:p>
            <a:r>
              <a:rPr lang="en-US"/>
              <a:t>Pacing in the atrium and ventricle is often described as AV sequential pacing.</a:t>
            </a:r>
          </a:p>
        </p:txBody>
      </p:sp>
      <p:sp>
        <p:nvSpPr>
          <p:cNvPr id="46099" name="Rectangle 19"/>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noChangeArrowheads="1"/>
          </p:cNvSpPr>
          <p:nvPr>
            <p:ph type="sldNum" sz="quarter" idx="5"/>
          </p:nvPr>
        </p:nvSpPr>
        <p:spPr>
          <a:ln/>
        </p:spPr>
        <p:txBody>
          <a:bodyPr/>
          <a:lstStyle/>
          <a:p>
            <a:fld id="{53B88C32-825E-4B56-AF9A-0967525EBA94}" type="slidenum">
              <a:rPr lang="en-US"/>
              <a:pPr/>
              <a:t>17</a:t>
            </a:fld>
            <a:endParaRPr lang="en-US"/>
          </a:p>
        </p:txBody>
      </p:sp>
      <p:sp>
        <p:nvSpPr>
          <p:cNvPr id="48130"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8131"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8132"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8133"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8134"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8135"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8136"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48137"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48138"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48139"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48140"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48141"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48142"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48143"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48144"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48145"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48146" name="Rectangle 18"/>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fld id="{72BC8A54-FCCA-4394-8182-627C37481F21}" type="slidenum">
              <a:rPr lang="en-US"/>
              <a:pPr/>
              <a:t>18</a:t>
            </a:fld>
            <a:endParaRPr lang="en-US"/>
          </a:p>
        </p:txBody>
      </p:sp>
      <p:sp>
        <p:nvSpPr>
          <p:cNvPr id="50178"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0179"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0180"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0181"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0182"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0183"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0184"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0185"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0186"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0187"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50188"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50189"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50190"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50191"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50192"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50193"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50194"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50195"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50196" name="Rectangle 20"/>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7"/>
          <p:cNvSpPr>
            <a:spLocks noGrp="1" noChangeArrowheads="1"/>
          </p:cNvSpPr>
          <p:nvPr>
            <p:ph type="sldNum" sz="quarter" idx="5"/>
          </p:nvPr>
        </p:nvSpPr>
        <p:spPr>
          <a:ln/>
        </p:spPr>
        <p:txBody>
          <a:bodyPr/>
          <a:lstStyle/>
          <a:p>
            <a:fld id="{3AA92015-4C6C-469A-9B6E-6A4CB21E2D53}" type="slidenum">
              <a:rPr lang="en-US"/>
              <a:pPr/>
              <a:t>19</a:t>
            </a:fld>
            <a:endParaRPr lang="en-US"/>
          </a:p>
        </p:txBody>
      </p:sp>
      <p:sp>
        <p:nvSpPr>
          <p:cNvPr id="5222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2227"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2228"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2229"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2230"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2231"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2232"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2233"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2234"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2235"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52236"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52237"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52238"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52239"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52240"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52241"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52242"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52243"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52244" name="Rectangle 20"/>
          <p:cNvSpPr>
            <a:spLocks noRot="1" noChangeArrowheads="1" noTextEdit="1"/>
          </p:cNvSpPr>
          <p:nvPr>
            <p:ph type="sldImg"/>
          </p:nvPr>
        </p:nvSpPr>
        <p:spPr>
          <a:xfrm>
            <a:off x="1150938" y="692150"/>
            <a:ext cx="4556125" cy="3416300"/>
          </a:xfrm>
          <a:ln w="12700" cap="flat">
            <a:solidFill>
              <a:schemeClr val="tx1"/>
            </a:solidFill>
          </a:ln>
        </p:spPr>
      </p:sp>
      <p:sp>
        <p:nvSpPr>
          <p:cNvPr id="52245" name="Rectangle 21"/>
          <p:cNvSpPr>
            <a:spLocks noGrp="1" noChangeArrowheads="1"/>
          </p:cNvSpPr>
          <p:nvPr>
            <p:ph type="body" idx="1"/>
          </p:nvPr>
        </p:nvSpPr>
        <p:spPr>
          <a:xfrm>
            <a:off x="760413" y="4572000"/>
            <a:ext cx="5367337" cy="3829050"/>
          </a:xfrm>
          <a:noFill/>
          <a:ln/>
        </p:spPr>
        <p:txBody>
          <a:bodyPr lIns="92075" tIns="46038" rIns="92075" bIns="46038"/>
          <a:lstStyle/>
          <a:p>
            <a:r>
              <a:rPr lang="en-US"/>
              <a:t>Oversensing will exhibit pauses in single chamber systems.  In dual chamber systems,  atrial oversensing may cause fast ventricular pacing without P waves preceding the paced ventricular events.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26295-7C2D-4B00-A3BE-8B24C078EA64}" type="slidenum">
              <a:rPr lang="en-US"/>
              <a:pPr/>
              <a:t>2</a:t>
            </a:fld>
            <a:endParaRPr lang="en-US"/>
          </a:p>
        </p:txBody>
      </p:sp>
      <p:sp>
        <p:nvSpPr>
          <p:cNvPr id="9218" name="Rectangle 2"/>
          <p:cNvSpPr>
            <a:spLocks noRot="1" noChangeArrowheads="1" noTextEdit="1"/>
          </p:cNvSpPr>
          <p:nvPr>
            <p:ph type="sldImg"/>
          </p:nvPr>
        </p:nvSpPr>
        <p:spPr>
          <a:xfrm>
            <a:off x="1150938" y="692150"/>
            <a:ext cx="4556125" cy="3416300"/>
          </a:xfrm>
          <a:ln/>
        </p:spPr>
      </p:sp>
      <p:sp>
        <p:nvSpPr>
          <p:cNvPr id="9219" name="Rectangle 3"/>
          <p:cNvSpPr>
            <a:spLocks noGrp="1" noChangeArrowheads="1"/>
          </p:cNvSpPr>
          <p:nvPr>
            <p:ph type="body" idx="1"/>
          </p:nvPr>
        </p:nvSpPr>
        <p:spPr>
          <a:xfrm>
            <a:off x="533400" y="4343400"/>
            <a:ext cx="5867400" cy="4114800"/>
          </a:xfrm>
        </p:spPr>
        <p:txBody>
          <a:bodyPr/>
          <a:lstStyle/>
          <a:p>
            <a:pPr>
              <a:buFontTx/>
              <a:buChar char="•"/>
            </a:pPr>
            <a:r>
              <a:rPr lang="en-US"/>
              <a:t>Sinoatrial Node (SA Node)</a:t>
            </a:r>
          </a:p>
          <a:p>
            <a:pPr lvl="1">
              <a:buFontTx/>
              <a:buChar char="•"/>
            </a:pPr>
            <a:r>
              <a:rPr lang="en-US"/>
              <a:t>Located in the right atrium</a:t>
            </a:r>
          </a:p>
          <a:p>
            <a:pPr lvl="1">
              <a:buFontTx/>
              <a:buChar char="•"/>
            </a:pPr>
            <a:r>
              <a:rPr lang="en-US"/>
              <a:t>Dominant pacemaker of the heart</a:t>
            </a:r>
          </a:p>
          <a:p>
            <a:pPr lvl="1"/>
            <a:endParaRPr lang="en-US"/>
          </a:p>
          <a:p>
            <a:pPr>
              <a:buFontTx/>
              <a:buChar char="•"/>
            </a:pPr>
            <a:r>
              <a:rPr lang="en-US"/>
              <a:t>Atrioventricular Node (AV Node)</a:t>
            </a:r>
          </a:p>
          <a:p>
            <a:pPr lvl="1">
              <a:buFontTx/>
              <a:buChar char="•"/>
            </a:pPr>
            <a:r>
              <a:rPr lang="en-US"/>
              <a:t>Located near the juncture of the right atrium and ventricle </a:t>
            </a:r>
          </a:p>
          <a:p>
            <a:pPr lvl="1">
              <a:buFontTx/>
              <a:buChar char="•"/>
            </a:pPr>
            <a:r>
              <a:rPr lang="en-US"/>
              <a:t>Receives the impulse generated by the SA node</a:t>
            </a:r>
          </a:p>
          <a:p>
            <a:pPr lvl="1">
              <a:buFontTx/>
              <a:buChar char="•"/>
            </a:pPr>
            <a:r>
              <a:rPr lang="en-US"/>
              <a:t>Delays the impulse conduction to allow time for full atrial contraction </a:t>
            </a:r>
          </a:p>
          <a:p>
            <a:pPr lvl="1">
              <a:buFontTx/>
              <a:buChar char="•"/>
            </a:pPr>
            <a:endParaRPr lang="en-US"/>
          </a:p>
          <a:p>
            <a:pPr>
              <a:buFontTx/>
              <a:buChar char="•"/>
            </a:pPr>
            <a:r>
              <a:rPr lang="en-US"/>
              <a:t>Bundle of His and R. and L. Bundle Branches</a:t>
            </a:r>
          </a:p>
          <a:p>
            <a:pPr lvl="1">
              <a:buFontTx/>
              <a:buChar char="•"/>
            </a:pPr>
            <a:r>
              <a:rPr lang="en-US"/>
              <a:t>Located along the interventricular septum</a:t>
            </a:r>
          </a:p>
          <a:p>
            <a:pPr lvl="1">
              <a:buFontTx/>
              <a:buChar char="•"/>
            </a:pPr>
            <a:r>
              <a:rPr lang="en-US"/>
              <a:t>Receive the electrical impulse from the AV node and conduct it down into the ventricles</a:t>
            </a:r>
            <a:br>
              <a:rPr lang="en-US"/>
            </a:br>
            <a:endParaRPr lang="en-US"/>
          </a:p>
          <a:p>
            <a:pPr>
              <a:buFontTx/>
              <a:buChar char="•"/>
            </a:pPr>
            <a:r>
              <a:rPr lang="en-US"/>
              <a:t>Purkinje fibers</a:t>
            </a:r>
          </a:p>
          <a:p>
            <a:pPr lvl="1">
              <a:buFontTx/>
              <a:buChar char="•"/>
            </a:pPr>
            <a:r>
              <a:rPr lang="en-US"/>
              <a:t>Muscle fibers arising from the bundle branches</a:t>
            </a:r>
          </a:p>
          <a:p>
            <a:pPr lvl="1">
              <a:buFontTx/>
              <a:buChar char="•"/>
            </a:pPr>
            <a:r>
              <a:rPr lang="en-US"/>
              <a:t>Transmit the electrical impulse to the ventricles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fld id="{737B77D5-552A-4482-B9F4-FFA6AEB226D6}" type="slidenum">
              <a:rPr lang="en-US"/>
              <a:pPr/>
              <a:t>20</a:t>
            </a:fld>
            <a:endParaRPr lang="en-US"/>
          </a:p>
        </p:txBody>
      </p:sp>
      <p:sp>
        <p:nvSpPr>
          <p:cNvPr id="54274"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4275"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4276"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4277"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4278"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4279"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4280" name="Rectangle 8"/>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4281" name="Rectangle 9"/>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4282" name="Rectangle 10"/>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4283" name="Rectangle 11"/>
          <p:cNvSpPr>
            <a:spLocks noChangeArrowheads="1"/>
          </p:cNvSpPr>
          <p:nvPr/>
        </p:nvSpPr>
        <p:spPr bwMode="auto">
          <a:xfrm>
            <a:off x="3884613" y="0"/>
            <a:ext cx="2974975" cy="457200"/>
          </a:xfrm>
          <a:prstGeom prst="rect">
            <a:avLst/>
          </a:prstGeom>
          <a:noFill/>
          <a:ln w="9525">
            <a:noFill/>
            <a:miter lim="800000"/>
            <a:headEnd/>
            <a:tailEnd/>
          </a:ln>
          <a:effectLst/>
        </p:spPr>
        <p:txBody>
          <a:bodyPr wrap="none" anchor="ctr"/>
          <a:lstStyle/>
          <a:p>
            <a:endParaRPr lang="en-US"/>
          </a:p>
        </p:txBody>
      </p:sp>
      <p:sp>
        <p:nvSpPr>
          <p:cNvPr id="54284" name="Rectangle 12"/>
          <p:cNvSpPr>
            <a:spLocks noChangeArrowheads="1"/>
          </p:cNvSpPr>
          <p:nvPr/>
        </p:nvSpPr>
        <p:spPr bwMode="auto">
          <a:xfrm>
            <a:off x="-3175" y="8686800"/>
            <a:ext cx="2973388" cy="457200"/>
          </a:xfrm>
          <a:prstGeom prst="rect">
            <a:avLst/>
          </a:prstGeom>
          <a:noFill/>
          <a:ln w="9525">
            <a:noFill/>
            <a:miter lim="800000"/>
            <a:headEnd/>
            <a:tailEnd/>
          </a:ln>
          <a:effectLst/>
        </p:spPr>
        <p:txBody>
          <a:bodyPr wrap="none" anchor="ctr"/>
          <a:lstStyle/>
          <a:p>
            <a:endParaRPr lang="en-US"/>
          </a:p>
        </p:txBody>
      </p:sp>
      <p:sp>
        <p:nvSpPr>
          <p:cNvPr id="54285" name="Rectangle 13"/>
          <p:cNvSpPr>
            <a:spLocks noChangeArrowheads="1"/>
          </p:cNvSpPr>
          <p:nvPr/>
        </p:nvSpPr>
        <p:spPr bwMode="auto">
          <a:xfrm>
            <a:off x="-3175" y="0"/>
            <a:ext cx="2973388" cy="457200"/>
          </a:xfrm>
          <a:prstGeom prst="rect">
            <a:avLst/>
          </a:prstGeom>
          <a:noFill/>
          <a:ln w="9525">
            <a:noFill/>
            <a:miter lim="800000"/>
            <a:headEnd/>
            <a:tailEnd/>
          </a:ln>
          <a:effectLst/>
        </p:spPr>
        <p:txBody>
          <a:bodyPr wrap="none" anchor="ctr"/>
          <a:lstStyle/>
          <a:p>
            <a:endParaRPr lang="en-US"/>
          </a:p>
        </p:txBody>
      </p:sp>
      <p:sp>
        <p:nvSpPr>
          <p:cNvPr id="54286" name="Rectangle 14"/>
          <p:cNvSpPr>
            <a:spLocks noChangeArrowheads="1"/>
          </p:cNvSpPr>
          <p:nvPr/>
        </p:nvSpPr>
        <p:spPr bwMode="auto">
          <a:xfrm>
            <a:off x="3883025" y="0"/>
            <a:ext cx="2971800" cy="457200"/>
          </a:xfrm>
          <a:prstGeom prst="rect">
            <a:avLst/>
          </a:prstGeom>
          <a:noFill/>
          <a:ln w="9525">
            <a:noFill/>
            <a:miter lim="800000"/>
            <a:headEnd/>
            <a:tailEnd/>
          </a:ln>
          <a:effectLst/>
        </p:spPr>
        <p:txBody>
          <a:bodyPr wrap="none" anchor="ctr"/>
          <a:lstStyle/>
          <a:p>
            <a:endParaRPr lang="en-US"/>
          </a:p>
        </p:txBody>
      </p:sp>
      <p:sp>
        <p:nvSpPr>
          <p:cNvPr id="54287" name="Rectangle 15"/>
          <p:cNvSpPr>
            <a:spLocks noChangeArrowheads="1"/>
          </p:cNvSpPr>
          <p:nvPr/>
        </p:nvSpPr>
        <p:spPr bwMode="auto">
          <a:xfrm>
            <a:off x="-1588" y="0"/>
            <a:ext cx="2971801" cy="457200"/>
          </a:xfrm>
          <a:prstGeom prst="rect">
            <a:avLst/>
          </a:prstGeom>
          <a:noFill/>
          <a:ln w="9525">
            <a:noFill/>
            <a:miter lim="800000"/>
            <a:headEnd/>
            <a:tailEnd/>
          </a:ln>
          <a:effectLst/>
        </p:spPr>
        <p:txBody>
          <a:bodyPr wrap="none" anchor="ctr"/>
          <a:lstStyle/>
          <a:p>
            <a:endParaRPr lang="en-US"/>
          </a:p>
        </p:txBody>
      </p:sp>
      <p:sp>
        <p:nvSpPr>
          <p:cNvPr id="54288" name="Rectangle 16"/>
          <p:cNvSpPr>
            <a:spLocks noChangeArrowheads="1"/>
          </p:cNvSpPr>
          <p:nvPr/>
        </p:nvSpPr>
        <p:spPr bwMode="auto">
          <a:xfrm>
            <a:off x="3883025" y="0"/>
            <a:ext cx="2971800" cy="455613"/>
          </a:xfrm>
          <a:prstGeom prst="rect">
            <a:avLst/>
          </a:prstGeom>
          <a:noFill/>
          <a:ln w="9525">
            <a:noFill/>
            <a:miter lim="800000"/>
            <a:headEnd/>
            <a:tailEnd/>
          </a:ln>
          <a:effectLst/>
        </p:spPr>
        <p:txBody>
          <a:bodyPr wrap="none" anchor="ctr"/>
          <a:lstStyle/>
          <a:p>
            <a:endParaRPr lang="en-US"/>
          </a:p>
        </p:txBody>
      </p:sp>
      <p:sp>
        <p:nvSpPr>
          <p:cNvPr id="54289" name="Rectangle 17"/>
          <p:cNvSpPr>
            <a:spLocks noChangeArrowheads="1"/>
          </p:cNvSpPr>
          <p:nvPr/>
        </p:nvSpPr>
        <p:spPr bwMode="auto">
          <a:xfrm>
            <a:off x="-1588" y="0"/>
            <a:ext cx="2971801" cy="455613"/>
          </a:xfrm>
          <a:prstGeom prst="rect">
            <a:avLst/>
          </a:prstGeom>
          <a:noFill/>
          <a:ln w="9525">
            <a:noFill/>
            <a:miter lim="800000"/>
            <a:headEnd/>
            <a:tailEnd/>
          </a:ln>
          <a:effectLst/>
        </p:spPr>
        <p:txBody>
          <a:bodyPr wrap="none" anchor="ctr"/>
          <a:lstStyle/>
          <a:p>
            <a:endParaRPr lang="en-US"/>
          </a:p>
        </p:txBody>
      </p:sp>
      <p:sp>
        <p:nvSpPr>
          <p:cNvPr id="54290" name="Rectangle 18"/>
          <p:cNvSpPr>
            <a:spLocks noChangeArrowheads="1"/>
          </p:cNvSpPr>
          <p:nvPr/>
        </p:nvSpPr>
        <p:spPr bwMode="auto">
          <a:xfrm>
            <a:off x="3883025" y="0"/>
            <a:ext cx="2971800" cy="452438"/>
          </a:xfrm>
          <a:prstGeom prst="rect">
            <a:avLst/>
          </a:prstGeom>
          <a:noFill/>
          <a:ln w="9525">
            <a:noFill/>
            <a:miter lim="800000"/>
            <a:headEnd/>
            <a:tailEnd/>
          </a:ln>
          <a:effectLst/>
        </p:spPr>
        <p:txBody>
          <a:bodyPr wrap="none" anchor="ctr"/>
          <a:lstStyle/>
          <a:p>
            <a:endParaRPr lang="en-US"/>
          </a:p>
        </p:txBody>
      </p:sp>
      <p:sp>
        <p:nvSpPr>
          <p:cNvPr id="54291" name="Rectangle 19"/>
          <p:cNvSpPr>
            <a:spLocks noChangeArrowheads="1"/>
          </p:cNvSpPr>
          <p:nvPr/>
        </p:nvSpPr>
        <p:spPr bwMode="auto">
          <a:xfrm>
            <a:off x="-1588" y="0"/>
            <a:ext cx="2971801" cy="452438"/>
          </a:xfrm>
          <a:prstGeom prst="rect">
            <a:avLst/>
          </a:prstGeom>
          <a:noFill/>
          <a:ln w="9525">
            <a:noFill/>
            <a:miter lim="800000"/>
            <a:headEnd/>
            <a:tailEnd/>
          </a:ln>
          <a:effectLst/>
        </p:spPr>
        <p:txBody>
          <a:bodyPr wrap="none" anchor="ctr"/>
          <a:lstStyle/>
          <a:p>
            <a:endParaRPr lang="en-US"/>
          </a:p>
        </p:txBody>
      </p:sp>
      <p:sp>
        <p:nvSpPr>
          <p:cNvPr id="54292" name="Rectangle 20"/>
          <p:cNvSpPr>
            <a:spLocks noRo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a:ln/>
        </p:spPr>
        <p:txBody>
          <a:bodyPr/>
          <a:lstStyle/>
          <a:p>
            <a:fld id="{3ADC4283-6BEC-4BC8-AA51-25D16402A62F}" type="slidenum">
              <a:rPr lang="en-US"/>
              <a:pPr/>
              <a:t>21</a:t>
            </a:fld>
            <a:endParaRPr lang="en-US"/>
          </a:p>
        </p:txBody>
      </p:sp>
      <p:sp>
        <p:nvSpPr>
          <p:cNvPr id="5632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6323" name="Rectangle 3"/>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6324" name="Rectangle 4"/>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6325" name="Rectangle 5"/>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56326" name="Rectangle 6"/>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56327" name="Rectangle 7"/>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56328" name="Rectangle 8"/>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56329" name="Rectangle 9"/>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56330" name="Rectangle 10"/>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56331" name="Rectangle 11"/>
          <p:cNvSpPr>
            <a:spLocks noChangeArrowheads="1"/>
          </p:cNvSpPr>
          <p:nvPr/>
        </p:nvSpPr>
        <p:spPr bwMode="auto">
          <a:xfrm>
            <a:off x="3884613" y="0"/>
            <a:ext cx="2971800" cy="452438"/>
          </a:xfrm>
          <a:prstGeom prst="rect">
            <a:avLst/>
          </a:prstGeom>
          <a:noFill/>
          <a:ln w="9525">
            <a:noFill/>
            <a:miter lim="800000"/>
            <a:headEnd/>
            <a:tailEnd/>
          </a:ln>
          <a:effectLst/>
        </p:spPr>
        <p:txBody>
          <a:bodyPr wrap="none" anchor="ctr"/>
          <a:lstStyle/>
          <a:p>
            <a:endParaRPr lang="en-US"/>
          </a:p>
        </p:txBody>
      </p:sp>
      <p:sp>
        <p:nvSpPr>
          <p:cNvPr id="56332" name="Rectangle 12"/>
          <p:cNvSpPr>
            <a:spLocks noRot="1" noChangeArrowheads="1" noTextEdit="1"/>
          </p:cNvSpPr>
          <p:nvPr>
            <p:ph type="sldImg"/>
          </p:nvPr>
        </p:nvSpPr>
        <p:spPr>
          <a:xfrm>
            <a:off x="1152525" y="692150"/>
            <a:ext cx="4556125" cy="3416300"/>
          </a:xfrm>
          <a:ln w="12700" cap="flat">
            <a:solidFill>
              <a:schemeClr val="tx1"/>
            </a:solidFill>
          </a:ln>
        </p:spPr>
      </p:sp>
      <p:sp>
        <p:nvSpPr>
          <p:cNvPr id="56333" name="Rectangle 13"/>
          <p:cNvSpPr>
            <a:spLocks noGrp="1" noChangeArrowheads="1"/>
          </p:cNvSpPr>
          <p:nvPr>
            <p:ph type="body" idx="1"/>
          </p:nvPr>
        </p:nvSpPr>
        <p:spPr>
          <a:xfrm>
            <a:off x="762000" y="4570413"/>
            <a:ext cx="5367338" cy="3829050"/>
          </a:xfrm>
          <a:noFill/>
          <a:ln/>
        </p:spPr>
        <p:txBody>
          <a:bodyPr lIns="92075" tIns="46038" rIns="92075" bIns="46038"/>
          <a:lstStyle/>
          <a:p>
            <a:r>
              <a:rPr lang="en-US"/>
              <a:t>This ECG strip shows loss of atrial capture, followed by a scheduled ventricular pace. Following the ventricular pulse, the marker channel recorded an intrinsic</a:t>
            </a:r>
            <a:br>
              <a:rPr lang="en-US"/>
            </a:br>
            <a:r>
              <a:rPr lang="en-US"/>
              <a:t>P-wave.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11738-94C2-4539-AD0B-A81D3335D7AE}" type="slidenum">
              <a:rPr lang="en-US"/>
              <a:pPr/>
              <a:t>22</a:t>
            </a:fld>
            <a:endParaRPr lang="en-US"/>
          </a:p>
        </p:txBody>
      </p:sp>
      <p:sp>
        <p:nvSpPr>
          <p:cNvPr id="58370" name="Rectangle 2"/>
          <p:cNvSpPr>
            <a:spLocks noRot="1" noChangeArrowheads="1" noTextEdit="1"/>
          </p:cNvSpPr>
          <p:nvPr>
            <p:ph type="sldImg"/>
          </p:nvPr>
        </p:nvSpPr>
        <p:spPr>
          <a:xfrm>
            <a:off x="1152525" y="692150"/>
            <a:ext cx="4554538" cy="3416300"/>
          </a:xfrm>
          <a:ln/>
        </p:spPr>
      </p:sp>
      <p:sp>
        <p:nvSpPr>
          <p:cNvPr id="58371" name="Rectangle 3"/>
          <p:cNvSpPr>
            <a:spLocks noGrp="1" noChangeArrowheads="1"/>
          </p:cNvSpPr>
          <p:nvPr>
            <p:ph type="body" idx="1"/>
          </p:nvPr>
        </p:nvSpPr>
        <p:spPr>
          <a:xfrm>
            <a:off x="914400" y="4343400"/>
            <a:ext cx="5029200" cy="4114800"/>
          </a:xfrm>
        </p:spPr>
        <p:txBody>
          <a:bodyPr/>
          <a:lstStyle/>
          <a:p>
            <a:pPr>
              <a:buFont typeface="Wingdings" pitchFamily="2" charset="2"/>
              <a:buNone/>
            </a:pPr>
            <a:r>
              <a:rPr lang="en-US" sz="1000" b="1" u="sng"/>
              <a:t>Ventricular Backup Figure:</a:t>
            </a:r>
            <a:r>
              <a:rPr lang="en-US" sz="1000"/>
              <a:t> For occasional, single, non-conducted normal atrial contractions, the device will provide backup ventricular pacing to ensure ventricular support.</a:t>
            </a:r>
          </a:p>
          <a:p>
            <a:pPr>
              <a:buFont typeface="Wingdings" pitchFamily="2" charset="2"/>
              <a:buNone/>
            </a:pPr>
            <a:r>
              <a:rPr lang="en-US" sz="1000"/>
              <a:t>Details provided on the scheduling of backup V-paces provided on subsequent slides.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36234-FA38-4CA0-A56C-D1D026A9FA3A}" type="slidenum">
              <a:rPr lang="en-US"/>
              <a:pPr/>
              <a:t>23</a:t>
            </a:fld>
            <a:endParaRPr lang="en-US"/>
          </a:p>
        </p:txBody>
      </p:sp>
      <p:sp>
        <p:nvSpPr>
          <p:cNvPr id="60418" name="Rectangle 2"/>
          <p:cNvSpPr>
            <a:spLocks noRot="1" noChangeArrowheads="1" noTextEdit="1"/>
          </p:cNvSpPr>
          <p:nvPr>
            <p:ph type="sldImg"/>
          </p:nvPr>
        </p:nvSpPr>
        <p:spPr>
          <a:xfrm>
            <a:off x="1152525" y="692150"/>
            <a:ext cx="4554538" cy="3416300"/>
          </a:xfrm>
          <a:ln/>
        </p:spPr>
      </p:sp>
      <p:sp>
        <p:nvSpPr>
          <p:cNvPr id="60419" name="Rectangle 3"/>
          <p:cNvSpPr>
            <a:spLocks noGrp="1" noChangeArrowheads="1"/>
          </p:cNvSpPr>
          <p:nvPr>
            <p:ph type="body" idx="1"/>
          </p:nvPr>
        </p:nvSpPr>
        <p:spPr>
          <a:xfrm>
            <a:off x="914400" y="4343400"/>
            <a:ext cx="5029200" cy="4114800"/>
          </a:xfrm>
        </p:spPr>
        <p:txBody>
          <a:bodyPr/>
          <a:lstStyle/>
          <a:p>
            <a:pPr>
              <a:buFont typeface="Wingdings" pitchFamily="2" charset="2"/>
              <a:buNone/>
            </a:pPr>
            <a:r>
              <a:rPr lang="en-US" sz="1000" b="1" u="sng"/>
              <a:t>DDD(R) Switch Figure:</a:t>
            </a:r>
            <a:r>
              <a:rPr lang="en-US" sz="1000"/>
              <a:t> If your patient develops persistent loss of conduction, the device will automatically switch to DDD(R) operation, but continue to periodically look for restored conduction.</a:t>
            </a:r>
          </a:p>
          <a:p>
            <a:pPr>
              <a:buFont typeface="Wingdings" pitchFamily="2" charset="2"/>
              <a:buNone/>
            </a:pPr>
            <a:r>
              <a:rPr lang="en-US" sz="1000"/>
              <a:t>Details on this switch provided in subsequent slides.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65C2A-B3FA-4E60-BEA7-E0CB5A9441CC}"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0B571-9744-4E0C-99BE-4415EF13E7EE}" type="slidenum">
              <a:rPr lang="en-US"/>
              <a:pPr/>
              <a:t>3</a:t>
            </a:fld>
            <a:endParaRPr lang="en-US"/>
          </a:p>
        </p:txBody>
      </p:sp>
      <p:sp>
        <p:nvSpPr>
          <p:cNvPr id="11266" name="Rectangle 2"/>
          <p:cNvSpPr>
            <a:spLocks noRot="1" noChangeArrowheads="1" noTextEdit="1"/>
          </p:cNvSpPr>
          <p:nvPr>
            <p:ph type="sldImg"/>
          </p:nvPr>
        </p:nvSpPr>
        <p:spPr>
          <a:xfrm>
            <a:off x="1150938" y="692150"/>
            <a:ext cx="4556125" cy="3416300"/>
          </a:xfrm>
          <a:ln/>
        </p:spPr>
      </p:sp>
      <p:sp>
        <p:nvSpPr>
          <p:cNvPr id="11267" name="Rectangle 3"/>
          <p:cNvSpPr>
            <a:spLocks noGrp="1" noChangeArrowheads="1"/>
          </p:cNvSpPr>
          <p:nvPr>
            <p:ph type="body" idx="1"/>
          </p:nvPr>
        </p:nvSpPr>
        <p:spPr>
          <a:xfrm>
            <a:off x="914400" y="4343400"/>
            <a:ext cx="5029200" cy="4114800"/>
          </a:xfrm>
        </p:spPr>
        <p:txBody>
          <a:bodyPr/>
          <a:lstStyle/>
          <a:p>
            <a:pPr>
              <a:buFontTx/>
              <a:buChar char="•"/>
            </a:pPr>
            <a:r>
              <a:rPr lang="en-US"/>
              <a:t>Normal sinus rhythm</a:t>
            </a:r>
          </a:p>
          <a:p>
            <a:pPr lvl="1">
              <a:buFontTx/>
              <a:buChar char="•"/>
            </a:pPr>
            <a:r>
              <a:rPr lang="en-US"/>
              <a:t>1:1 antegrade conduction</a:t>
            </a:r>
          </a:p>
          <a:p>
            <a:pPr lvl="1">
              <a:buFontTx/>
              <a:buChar char="•"/>
            </a:pPr>
            <a:r>
              <a:rPr lang="en-US"/>
              <a:t>Normal rate 60-100 bpm</a:t>
            </a:r>
          </a:p>
          <a:p>
            <a:pPr lvl="1">
              <a:buFontTx/>
              <a:buChar char="•"/>
            </a:pPr>
            <a:r>
              <a:rPr lang="en-US"/>
              <a:t>PR interval:  120-200 ms (.12-.20 seconds)</a:t>
            </a:r>
          </a:p>
          <a:p>
            <a:pPr lvl="1">
              <a:spcBef>
                <a:spcPct val="5000"/>
              </a:spcBef>
              <a:spcAft>
                <a:spcPct val="5000"/>
              </a:spcAft>
              <a:buFontTx/>
              <a:buChar char="•"/>
            </a:pPr>
            <a:r>
              <a:rPr lang="en-US"/>
              <a:t> QRS interval:  60-100 ms (.06-.10 seconds)</a:t>
            </a:r>
          </a:p>
          <a:p>
            <a:pPr lvl="1">
              <a:spcBef>
                <a:spcPct val="5000"/>
              </a:spcBef>
              <a:spcAft>
                <a:spcPct val="5000"/>
              </a:spcAft>
              <a:buFontTx/>
              <a:buChar char="•"/>
            </a:pPr>
            <a:r>
              <a:rPr lang="en-US"/>
              <a:t> QT interval:  360-440 ms (.36-.44 seconds)</a:t>
            </a:r>
          </a:p>
          <a:p>
            <a:pPr>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802D4-282F-4A3E-AA78-4A319494A31D}" type="slidenum">
              <a:rPr lang="en-US"/>
              <a:pPr/>
              <a:t>4</a:t>
            </a:fld>
            <a:endParaRPr lang="en-US"/>
          </a:p>
        </p:txBody>
      </p:sp>
      <p:sp>
        <p:nvSpPr>
          <p:cNvPr id="13314" name="Rectangle 2"/>
          <p:cNvSpPr>
            <a:spLocks noRot="1" noChangeArrowheads="1" noTextEdit="1"/>
          </p:cNvSpPr>
          <p:nvPr>
            <p:ph type="sldImg"/>
          </p:nvPr>
        </p:nvSpPr>
        <p:spPr>
          <a:xfrm>
            <a:off x="1150938" y="692150"/>
            <a:ext cx="4556125" cy="3416300"/>
          </a:xfrm>
          <a:ln/>
        </p:spPr>
      </p:sp>
      <p:sp>
        <p:nvSpPr>
          <p:cNvPr id="13315" name="Rectangle 3"/>
          <p:cNvSpPr>
            <a:spLocks noGrp="1" noChangeArrowheads="1"/>
          </p:cNvSpPr>
          <p:nvPr>
            <p:ph type="body" idx="1"/>
          </p:nvPr>
        </p:nvSpPr>
        <p:spPr>
          <a:xfrm>
            <a:off x="914400" y="4419600"/>
            <a:ext cx="5029200" cy="4114800"/>
          </a:xfrm>
        </p:spPr>
        <p:txBody>
          <a:bodyPr/>
          <a:lstStyle/>
          <a:p>
            <a:pPr>
              <a:buFontTx/>
              <a:buChar char="•"/>
            </a:pPr>
            <a:r>
              <a:rPr lang="en-US">
                <a:solidFill>
                  <a:srgbClr val="000000"/>
                </a:solidFill>
              </a:rPr>
              <a:t>Bradycardia means that the heart's natural rhythm has become abnormally slow  (less than 60 beats per minute).  Because of this, the heart may not be able to meet the body's demands, resulting in symptoms such as dizziness, extreme fatigue, shortness of breath, or fainting spells.</a:t>
            </a:r>
          </a:p>
          <a:p>
            <a:pPr>
              <a:buFontTx/>
              <a:buChar char="•"/>
            </a:pPr>
            <a:endParaRPr lang="en-US">
              <a:solidFill>
                <a:srgbClr val="000000"/>
              </a:solidFill>
            </a:endParaRPr>
          </a:p>
          <a:p>
            <a:pPr>
              <a:buFontTx/>
              <a:buChar char="•"/>
            </a:pPr>
            <a:r>
              <a:rPr lang="en-US">
                <a:solidFill>
                  <a:srgbClr val="000000"/>
                </a:solidFill>
              </a:rPr>
              <a:t>It may be that the sinus node, the heart's natural pacemaker, sends out electrical impulses too slowly.  Or, the electrical impulses may be blocked along the pathway through the heart, resulting in a condition called heart block.  The heartbeat then becomes very slow or unsteady.</a:t>
            </a:r>
          </a:p>
          <a:p>
            <a:pPr>
              <a:buFontTx/>
              <a:buChar char="•"/>
            </a:pPr>
            <a:endParaRPr lang="en-US">
              <a:solidFill>
                <a:srgbClr val="000000"/>
              </a:solidFill>
            </a:endParaRPr>
          </a:p>
          <a:p>
            <a:pPr>
              <a:buFontTx/>
              <a:buChar char="•"/>
            </a:pPr>
            <a:r>
              <a:rPr lang="en-US">
                <a:solidFill>
                  <a:srgbClr val="000000"/>
                </a:solidFill>
              </a:rPr>
              <a:t>Either of these two conditions - which are both forms of bradycardia -can result from heart disease, damage from a heart attack, cardiac surgery, or degeneration from the aging process. The precise cause may be unknown.  This rhythm may also be normal if no symptoms are occurring.</a:t>
            </a:r>
          </a:p>
          <a:p>
            <a:pPr>
              <a:buFontTx/>
              <a:buChar char="•"/>
            </a:pPr>
            <a:endParaRPr lang="en-US">
              <a:solidFill>
                <a:srgbClr val="000000"/>
              </a:solidFill>
            </a:endParaRPr>
          </a:p>
          <a:p>
            <a:pPr>
              <a:buFontTx/>
              <a:buChar char="•"/>
            </a:pPr>
            <a:r>
              <a:rPr lang="en-US">
                <a:solidFill>
                  <a:srgbClr val="000000"/>
                </a:solidFill>
              </a:rPr>
              <a:t>Whatever the cause of symptomatic bradycardia, a pacemaker can maintain the proper heartbeat to sustain normal living, and will relieve the symptoms typically associated with sick sinus syndrome or heart block.</a:t>
            </a: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9EB21-1BC3-49C8-A90B-6431E0542B15}" type="slidenum">
              <a:rPr lang="en-US"/>
              <a:pPr/>
              <a:t>5</a:t>
            </a:fld>
            <a:endParaRPr lang="en-US"/>
          </a:p>
        </p:txBody>
      </p:sp>
      <p:sp>
        <p:nvSpPr>
          <p:cNvPr id="15362" name="Rectangle 2"/>
          <p:cNvSpPr>
            <a:spLocks noRot="1" noChangeArrowheads="1" noTextEdit="1"/>
          </p:cNvSpPr>
          <p:nvPr>
            <p:ph type="sldImg"/>
          </p:nvPr>
        </p:nvSpPr>
        <p:spPr>
          <a:xfrm>
            <a:off x="1150938" y="692150"/>
            <a:ext cx="4556125" cy="3416300"/>
          </a:xfrm>
          <a:ln/>
        </p:spPr>
      </p:sp>
      <p:sp>
        <p:nvSpPr>
          <p:cNvPr id="15363" name="Rectangle 3"/>
          <p:cNvSpPr>
            <a:spLocks noGrp="1" noChangeArrowheads="1"/>
          </p:cNvSpPr>
          <p:nvPr>
            <p:ph type="body" idx="1"/>
          </p:nvPr>
        </p:nvSpPr>
        <p:spPr>
          <a:xfrm>
            <a:off x="914400" y="4343400"/>
            <a:ext cx="5029200" cy="4114800"/>
          </a:xfrm>
        </p:spPr>
        <p:txBody>
          <a:bodyPr/>
          <a:lstStyle/>
          <a:p>
            <a:pPr>
              <a:buFontTx/>
              <a:buChar char="•"/>
            </a:pPr>
            <a:r>
              <a:rPr lang="en-US"/>
              <a:t>Sinus arrest occurs when there is a pause in the rate at which the SA node fires. With sinus arrest there is no relationship</a:t>
            </a:r>
            <a:r>
              <a:rPr lang="en-US" i="1"/>
              <a:t> </a:t>
            </a:r>
            <a:r>
              <a:rPr lang="en-US"/>
              <a:t>between the pause and the basic cycle length.</a:t>
            </a:r>
            <a:br>
              <a:rPr lang="en-US"/>
            </a:br>
            <a:endParaRPr lang="en-US"/>
          </a:p>
          <a:p>
            <a:pPr>
              <a:buFontTx/>
              <a:buChar char="•"/>
            </a:pPr>
            <a:r>
              <a:rPr lang="en-US"/>
              <a:t>In this example:</a:t>
            </a:r>
          </a:p>
          <a:p>
            <a:pPr lvl="1">
              <a:buFontTx/>
              <a:buChar char="•"/>
            </a:pPr>
            <a:r>
              <a:rPr lang="en-US"/>
              <a:t>Rate = 75 bpm</a:t>
            </a:r>
          </a:p>
          <a:p>
            <a:pPr lvl="1">
              <a:buFontTx/>
              <a:buChar char="•"/>
            </a:pPr>
            <a:r>
              <a:rPr lang="en-US"/>
              <a:t>PR interval = 180 ms (.18 seconds)</a:t>
            </a:r>
          </a:p>
          <a:p>
            <a:pPr lvl="1">
              <a:buFontTx/>
              <a:buChar char="•"/>
            </a:pPr>
            <a:r>
              <a:rPr lang="en-US"/>
              <a:t>2.8-second arrest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24FEC-BD79-4B79-BA66-2FF922629359}" type="slidenum">
              <a:rPr lang="en-US"/>
              <a:pPr/>
              <a:t>6</a:t>
            </a:fld>
            <a:endParaRPr lang="en-US"/>
          </a:p>
        </p:txBody>
      </p:sp>
      <p:sp>
        <p:nvSpPr>
          <p:cNvPr id="17410" name="Rectangle 2"/>
          <p:cNvSpPr>
            <a:spLocks noRot="1" noChangeArrowheads="1" noTextEdit="1"/>
          </p:cNvSpPr>
          <p:nvPr>
            <p:ph type="sldImg"/>
          </p:nvPr>
        </p:nvSpPr>
        <p:spPr>
          <a:xfrm>
            <a:off x="1150938" y="692150"/>
            <a:ext cx="4556125" cy="3416300"/>
          </a:xfrm>
          <a:ln/>
        </p:spPr>
      </p:sp>
      <p:sp>
        <p:nvSpPr>
          <p:cNvPr id="17411" name="Rectangle 3"/>
          <p:cNvSpPr>
            <a:spLocks noGrp="1" noChangeArrowheads="1"/>
          </p:cNvSpPr>
          <p:nvPr>
            <p:ph type="body" idx="1"/>
          </p:nvPr>
        </p:nvSpPr>
        <p:spPr>
          <a:xfrm>
            <a:off x="914400" y="4343400"/>
            <a:ext cx="5029200" cy="4114800"/>
          </a:xfrm>
        </p:spPr>
        <p:txBody>
          <a:bodyPr/>
          <a:lstStyle/>
          <a:p>
            <a:pPr>
              <a:buFontTx/>
              <a:buChar char="•"/>
            </a:pPr>
            <a:r>
              <a:rPr lang="en-US"/>
              <a:t>Brady-tachy syndrome (Sick sinus Syndrome) occurs when the SA node has alternating periods of firing too slowly (&lt; 60 bpm) and too fast (&gt; 100 bpm). Brady-tachy syndrome often manifests itself in periods of atrial tachycardia, flutter, or fibrillation. Cessation of the tachycardia is often followed by long pauses from the SA node.</a:t>
            </a:r>
          </a:p>
          <a:p>
            <a:endParaRPr lang="en-US"/>
          </a:p>
          <a:p>
            <a:pPr>
              <a:buFontTx/>
              <a:buChar char="•"/>
            </a:pPr>
            <a:r>
              <a:rPr lang="en-US"/>
              <a:t>Sick sinus syndrome - A heart rhythm disturbance that results from an impaired SA node. If the SA node, the heart's natural pacemaker, loses the ability to initiate a heartbeat or increase the heart rate, the heart may not be able to respond effectively to the body's changing circulation demands.</a:t>
            </a:r>
          </a:p>
          <a:p>
            <a:endParaRPr lang="en-US"/>
          </a:p>
          <a:p>
            <a:pPr>
              <a:buFontTx/>
              <a:buChar char="•"/>
            </a:pPr>
            <a:r>
              <a:rPr lang="en-US"/>
              <a:t>In response to sick sinus syndrome, other tissues in the heart often take over the role of the SA node, but at an inconsistent rate or a rate that is too slow or too fast for normal activities. SA node disease results in a condition called symptomatic bradycardia, in which the heart beats at less than 60 beats per minute. A pacemaker can correct the effects of this condition.</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D7290-E88F-466A-91BF-B7D386570E27}" type="slidenum">
              <a:rPr lang="en-US"/>
              <a:pPr/>
              <a:t>7</a:t>
            </a:fld>
            <a:endParaRPr lang="en-US"/>
          </a:p>
        </p:txBody>
      </p:sp>
      <p:sp>
        <p:nvSpPr>
          <p:cNvPr id="19458" name="Rectangle 2"/>
          <p:cNvSpPr>
            <a:spLocks noRo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xfrm>
            <a:off x="914400" y="4343400"/>
            <a:ext cx="5029200" cy="4114800"/>
          </a:xfrm>
        </p:spPr>
        <p:txBody>
          <a:bodyPr/>
          <a:lstStyle/>
          <a:p>
            <a:pPr>
              <a:buFontTx/>
              <a:buChar char="•"/>
            </a:pPr>
            <a:r>
              <a:rPr lang="en-US"/>
              <a:t>Third Degree AV Block is also called Complete Heart Block</a:t>
            </a:r>
          </a:p>
          <a:p>
            <a:pPr lvl="1">
              <a:buFontTx/>
              <a:buChar char="•"/>
            </a:pPr>
            <a:r>
              <a:rPr lang="en-US"/>
              <a:t>SA node fires</a:t>
            </a:r>
          </a:p>
          <a:p>
            <a:pPr lvl="1">
              <a:buFontTx/>
              <a:buChar char="•"/>
            </a:pPr>
            <a:r>
              <a:rPr lang="en-US"/>
              <a:t>Atrial depolarization takes place (P-wave)</a:t>
            </a:r>
          </a:p>
          <a:p>
            <a:pPr lvl="1">
              <a:buFontTx/>
              <a:buChar char="•"/>
            </a:pPr>
            <a:r>
              <a:rPr lang="en-US"/>
              <a:t>Impulse reaches the AV node or the His Bundle where they are completely blocked.  The escape pacemaker initiates impulses to cause ventricular depolarization (R-wave) - called a junctional or ventricular rhythm. </a:t>
            </a:r>
          </a:p>
          <a:p>
            <a:pPr lvl="1">
              <a:buFontTx/>
              <a:buChar char="•"/>
            </a:pPr>
            <a:r>
              <a:rPr lang="en-US"/>
              <a:t>P waves are present, but may be distorted by or buried in the QRS complex or T-wave</a:t>
            </a:r>
          </a:p>
          <a:p>
            <a:pPr lvl="1">
              <a:buFontTx/>
              <a:buChar char="•"/>
            </a:pPr>
            <a:r>
              <a:rPr lang="en-US"/>
              <a:t>P-P interval is constant</a:t>
            </a:r>
          </a:p>
          <a:p>
            <a:pPr lvl="1">
              <a:buFontTx/>
              <a:buChar char="•"/>
            </a:pPr>
            <a:r>
              <a:rPr lang="en-US"/>
              <a:t>Atrial rate varies (60 - 100 bpm)</a:t>
            </a:r>
          </a:p>
          <a:p>
            <a:pPr lvl="1">
              <a:buFontTx/>
              <a:buChar char="•"/>
            </a:pPr>
            <a:r>
              <a:rPr lang="en-US"/>
              <a:t>If the junctional rhythm assumes control (heart pacemaker controlled by the AV junction area) - then the QRS duration will be normal. [rate of 40 - 60 bpm</a:t>
            </a:r>
            <a:r>
              <a:rPr lang="en-US" u="sng"/>
              <a:t>]</a:t>
            </a:r>
          </a:p>
          <a:p>
            <a:pPr lvl="1">
              <a:buFontTx/>
              <a:buChar char="•"/>
            </a:pPr>
            <a:r>
              <a:rPr lang="en-US"/>
              <a:t>If the ventricular rhythm assumes control - the QRS duration will be longer than normal (&gt; 100 ms) [rate of 40 bpm or less]</a:t>
            </a:r>
          </a:p>
          <a:p>
            <a:pPr lvl="1">
              <a:buFontTx/>
              <a:buChar char="•"/>
            </a:pPr>
            <a:r>
              <a:rPr lang="en-US"/>
              <a:t>No A-V association  = AV dissociation</a:t>
            </a:r>
          </a:p>
          <a:p>
            <a:pPr>
              <a:buFontTx/>
              <a:buChar char="•"/>
            </a:pP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Grp="1" noChangeArrowheads="1"/>
          </p:cNvSpPr>
          <p:nvPr>
            <p:ph type="sldNum" sz="quarter" idx="5"/>
          </p:nvPr>
        </p:nvSpPr>
        <p:spPr>
          <a:ln/>
        </p:spPr>
        <p:txBody>
          <a:bodyPr/>
          <a:lstStyle/>
          <a:p>
            <a:fld id="{978CC11E-9C2F-43E9-A5F5-DE2850B7E96C}" type="slidenum">
              <a:rPr lang="en-US"/>
              <a:pPr/>
              <a:t>8</a:t>
            </a:fld>
            <a:endParaRPr lang="en-US"/>
          </a:p>
        </p:txBody>
      </p:sp>
      <p:sp>
        <p:nvSpPr>
          <p:cNvPr id="23554" name="Rectangle 2"/>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23555" name="Rectangle 3"/>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23556" name="Rectangle 4"/>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23557" name="Rectangle 5"/>
          <p:cNvSpPr>
            <a:spLocks noChangeArrowheads="1"/>
          </p:cNvSpPr>
          <p:nvPr/>
        </p:nvSpPr>
        <p:spPr bwMode="auto">
          <a:xfrm>
            <a:off x="3884613" y="0"/>
            <a:ext cx="2971800" cy="454025"/>
          </a:xfrm>
          <a:prstGeom prst="rect">
            <a:avLst/>
          </a:prstGeom>
          <a:noFill/>
          <a:ln w="9525">
            <a:noFill/>
            <a:miter lim="800000"/>
            <a:headEnd/>
            <a:tailEnd/>
          </a:ln>
          <a:effectLst/>
        </p:spPr>
        <p:txBody>
          <a:bodyPr wrap="none" anchor="ctr"/>
          <a:lstStyle/>
          <a:p>
            <a:endParaRPr lang="en-US"/>
          </a:p>
        </p:txBody>
      </p:sp>
      <p:sp>
        <p:nvSpPr>
          <p:cNvPr id="23558" name="Rectangle 6"/>
          <p:cNvSpPr>
            <a:spLocks noChangeArrowheads="1"/>
          </p:cNvSpPr>
          <p:nvPr/>
        </p:nvSpPr>
        <p:spPr bwMode="auto">
          <a:xfrm>
            <a:off x="-1588" y="8685213"/>
            <a:ext cx="2973388" cy="458787"/>
          </a:xfrm>
          <a:prstGeom prst="rect">
            <a:avLst/>
          </a:prstGeom>
          <a:noFill/>
          <a:ln w="9525">
            <a:noFill/>
            <a:miter lim="800000"/>
            <a:headEnd/>
            <a:tailEnd/>
          </a:ln>
          <a:effectLst/>
        </p:spPr>
        <p:txBody>
          <a:bodyPr wrap="none" anchor="ctr"/>
          <a:lstStyle/>
          <a:p>
            <a:endParaRPr lang="en-US"/>
          </a:p>
        </p:txBody>
      </p:sp>
      <p:sp>
        <p:nvSpPr>
          <p:cNvPr id="23559" name="Rectangle 7"/>
          <p:cNvSpPr>
            <a:spLocks noChangeArrowheads="1"/>
          </p:cNvSpPr>
          <p:nvPr/>
        </p:nvSpPr>
        <p:spPr bwMode="auto">
          <a:xfrm>
            <a:off x="-1588" y="0"/>
            <a:ext cx="2973388" cy="454025"/>
          </a:xfrm>
          <a:prstGeom prst="rect">
            <a:avLst/>
          </a:prstGeom>
          <a:noFill/>
          <a:ln w="9525">
            <a:noFill/>
            <a:miter lim="800000"/>
            <a:headEnd/>
            <a:tailEnd/>
          </a:ln>
          <a:effectLst/>
        </p:spPr>
        <p:txBody>
          <a:bodyPr wrap="none" anchor="ctr"/>
          <a:lstStyle/>
          <a:p>
            <a:endParaRPr lang="en-US"/>
          </a:p>
        </p:txBody>
      </p:sp>
      <p:sp>
        <p:nvSpPr>
          <p:cNvPr id="23560" name="Rectangle 8"/>
          <p:cNvSpPr>
            <a:spLocks noChangeArrowheads="1"/>
          </p:cNvSpPr>
          <p:nvPr/>
        </p:nvSpPr>
        <p:spPr bwMode="auto">
          <a:xfrm>
            <a:off x="3884613" y="0"/>
            <a:ext cx="2971800" cy="454025"/>
          </a:xfrm>
          <a:prstGeom prst="rect">
            <a:avLst/>
          </a:prstGeom>
          <a:noFill/>
          <a:ln w="9525">
            <a:noFill/>
            <a:miter lim="800000"/>
            <a:headEnd/>
            <a:tailEnd/>
          </a:ln>
          <a:effectLst/>
        </p:spPr>
        <p:txBody>
          <a:bodyPr wrap="none" anchor="ctr"/>
          <a:lstStyle/>
          <a:p>
            <a:endParaRPr lang="en-US"/>
          </a:p>
        </p:txBody>
      </p:sp>
      <p:sp>
        <p:nvSpPr>
          <p:cNvPr id="23561" name="Rectangle 9"/>
          <p:cNvSpPr>
            <a:spLocks noChangeArrowheads="1"/>
          </p:cNvSpPr>
          <p:nvPr/>
        </p:nvSpPr>
        <p:spPr bwMode="auto">
          <a:xfrm>
            <a:off x="-1588" y="8685213"/>
            <a:ext cx="2973388" cy="458787"/>
          </a:xfrm>
          <a:prstGeom prst="rect">
            <a:avLst/>
          </a:prstGeom>
          <a:noFill/>
          <a:ln w="9525">
            <a:noFill/>
            <a:miter lim="800000"/>
            <a:headEnd/>
            <a:tailEnd/>
          </a:ln>
          <a:effectLst/>
        </p:spPr>
        <p:txBody>
          <a:bodyPr wrap="none" anchor="ctr"/>
          <a:lstStyle/>
          <a:p>
            <a:endParaRPr lang="en-US"/>
          </a:p>
        </p:txBody>
      </p:sp>
      <p:sp>
        <p:nvSpPr>
          <p:cNvPr id="23562" name="Rectangle 10"/>
          <p:cNvSpPr>
            <a:spLocks noChangeArrowheads="1"/>
          </p:cNvSpPr>
          <p:nvPr/>
        </p:nvSpPr>
        <p:spPr bwMode="auto">
          <a:xfrm>
            <a:off x="-1588" y="0"/>
            <a:ext cx="2973388" cy="454025"/>
          </a:xfrm>
          <a:prstGeom prst="rect">
            <a:avLst/>
          </a:prstGeom>
          <a:noFill/>
          <a:ln w="9525">
            <a:noFill/>
            <a:miter lim="800000"/>
            <a:headEnd/>
            <a:tailEnd/>
          </a:ln>
          <a:effectLst/>
        </p:spPr>
        <p:txBody>
          <a:bodyPr wrap="none" anchor="ctr"/>
          <a:lstStyle/>
          <a:p>
            <a:endParaRPr lang="en-US"/>
          </a:p>
        </p:txBody>
      </p:sp>
      <p:sp>
        <p:nvSpPr>
          <p:cNvPr id="23563" name="Rectangle 11"/>
          <p:cNvSpPr>
            <a:spLocks noChangeArrowheads="1"/>
          </p:cNvSpPr>
          <p:nvPr/>
        </p:nvSpPr>
        <p:spPr bwMode="auto">
          <a:xfrm>
            <a:off x="3884613" y="0"/>
            <a:ext cx="2971800" cy="450850"/>
          </a:xfrm>
          <a:prstGeom prst="rect">
            <a:avLst/>
          </a:prstGeom>
          <a:noFill/>
          <a:ln w="9525">
            <a:noFill/>
            <a:miter lim="800000"/>
            <a:headEnd/>
            <a:tailEnd/>
          </a:ln>
          <a:effectLst/>
        </p:spPr>
        <p:txBody>
          <a:bodyPr wrap="none" anchor="ctr"/>
          <a:lstStyle/>
          <a:p>
            <a:endParaRPr lang="en-US"/>
          </a:p>
        </p:txBody>
      </p:sp>
      <p:sp>
        <p:nvSpPr>
          <p:cNvPr id="23564" name="Rectangle 12"/>
          <p:cNvSpPr>
            <a:spLocks noChangeArrowheads="1"/>
          </p:cNvSpPr>
          <p:nvPr/>
        </p:nvSpPr>
        <p:spPr bwMode="auto">
          <a:xfrm>
            <a:off x="-1588" y="0"/>
            <a:ext cx="2973388" cy="450850"/>
          </a:xfrm>
          <a:prstGeom prst="rect">
            <a:avLst/>
          </a:prstGeom>
          <a:noFill/>
          <a:ln w="9525">
            <a:noFill/>
            <a:miter lim="800000"/>
            <a:headEnd/>
            <a:tailEnd/>
          </a:ln>
          <a:effectLst/>
        </p:spPr>
        <p:txBody>
          <a:bodyPr wrap="none" anchor="ctr"/>
          <a:lstStyle/>
          <a:p>
            <a:endParaRPr lang="en-US"/>
          </a:p>
        </p:txBody>
      </p:sp>
      <p:sp>
        <p:nvSpPr>
          <p:cNvPr id="23565" name="Rectangle 13"/>
          <p:cNvSpPr>
            <a:spLocks noGrp="1" noChangeArrowheads="1"/>
          </p:cNvSpPr>
          <p:nvPr>
            <p:ph type="body" idx="1"/>
          </p:nvPr>
        </p:nvSpPr>
        <p:spPr>
          <a:xfrm>
            <a:off x="600075" y="4570413"/>
            <a:ext cx="6100763" cy="4327525"/>
          </a:xfrm>
          <a:noFill/>
          <a:ln/>
        </p:spPr>
        <p:txBody>
          <a:bodyPr lIns="85479" tIns="43517" rIns="85479" bIns="43517"/>
          <a:lstStyle/>
          <a:p>
            <a:pPr marL="119063" indent="-119063" defTabSz="966788">
              <a:spcBef>
                <a:spcPct val="25000"/>
              </a:spcBef>
              <a:buFontTx/>
              <a:buChar char="•"/>
            </a:pPr>
            <a:r>
              <a:rPr lang="en-US" sz="900"/>
              <a:t>The first letter refers to the chamber(s) being paced</a:t>
            </a:r>
          </a:p>
          <a:p>
            <a:pPr marL="119063" indent="-119063" defTabSz="966788">
              <a:spcBef>
                <a:spcPct val="25000"/>
              </a:spcBef>
            </a:pPr>
            <a:endParaRPr lang="en-US" sz="900"/>
          </a:p>
          <a:p>
            <a:pPr marL="119063" indent="-119063" defTabSz="966788">
              <a:spcBef>
                <a:spcPct val="25000"/>
              </a:spcBef>
              <a:buFontTx/>
              <a:buChar char="•"/>
            </a:pPr>
            <a:r>
              <a:rPr lang="en-US" sz="900"/>
              <a:t>The second letter refers to the chamber(s) being sensed</a:t>
            </a:r>
          </a:p>
          <a:p>
            <a:pPr marL="119063" indent="-119063" defTabSz="966788">
              <a:spcBef>
                <a:spcPct val="25000"/>
              </a:spcBef>
            </a:pPr>
            <a:endParaRPr lang="en-US" sz="900"/>
          </a:p>
          <a:p>
            <a:pPr marL="119063" indent="-119063" defTabSz="966788">
              <a:spcBef>
                <a:spcPct val="25000"/>
              </a:spcBef>
              <a:buFontTx/>
              <a:buChar char="•"/>
            </a:pPr>
            <a:r>
              <a:rPr lang="en-US" sz="900"/>
              <a:t>The third letter refers to the pacemaker’s response to a sensed event: </a:t>
            </a:r>
          </a:p>
          <a:p>
            <a:pPr marL="119063" indent="-119063" defTabSz="966788">
              <a:spcBef>
                <a:spcPct val="25000"/>
              </a:spcBef>
            </a:pPr>
            <a:r>
              <a:rPr lang="en-US" sz="900"/>
              <a:t>T = Triggered		D = Dual (inhibited and triggered*)</a:t>
            </a:r>
          </a:p>
          <a:p>
            <a:pPr marL="119063" indent="-119063" defTabSz="966788">
              <a:spcBef>
                <a:spcPct val="25000"/>
              </a:spcBef>
            </a:pPr>
            <a:r>
              <a:rPr lang="en-US" sz="900"/>
              <a:t>I = Inhibited		O = No response</a:t>
            </a:r>
          </a:p>
          <a:p>
            <a:pPr marL="119063" indent="-119063" defTabSz="966788">
              <a:spcBef>
                <a:spcPct val="25000"/>
              </a:spcBef>
            </a:pPr>
            <a:r>
              <a:rPr lang="en-US" sz="900"/>
              <a:t>*In a single chamber mode, “triggered” means that when an intrinsic event is sensed, a pace is triggered immediately thereafter. In a dual chamber mode, “triggered” means that a sensed atrial event will initiate (trigger) an A-V delay.</a:t>
            </a:r>
          </a:p>
          <a:p>
            <a:pPr marL="119063" indent="-119063" defTabSz="966788">
              <a:spcBef>
                <a:spcPct val="25000"/>
              </a:spcBef>
            </a:pPr>
            <a:endParaRPr lang="en-US" sz="900"/>
          </a:p>
          <a:p>
            <a:pPr marL="119063" indent="-119063" defTabSz="966788">
              <a:spcBef>
                <a:spcPct val="25000"/>
              </a:spcBef>
              <a:buFontTx/>
              <a:buChar char="•"/>
            </a:pPr>
            <a:r>
              <a:rPr lang="en-US" sz="900"/>
              <a:t>The fourth letter denotes the pacemaker’s programmability and whether it is capable of rate response:</a:t>
            </a:r>
          </a:p>
          <a:p>
            <a:pPr marL="119063" indent="-119063" defTabSz="966788">
              <a:spcBef>
                <a:spcPct val="25000"/>
              </a:spcBef>
            </a:pPr>
            <a:r>
              <a:rPr lang="en-US" sz="900"/>
              <a:t>P = Simple Programmable (rate and/or output) </a:t>
            </a:r>
          </a:p>
          <a:p>
            <a:pPr marL="119063" indent="-119063" defTabSz="966788">
              <a:spcBef>
                <a:spcPct val="25000"/>
              </a:spcBef>
            </a:pPr>
            <a:r>
              <a:rPr lang="en-US" sz="900"/>
              <a:t>M = Multiprogrammable (rate, output, sensitivity, etc.)</a:t>
            </a:r>
          </a:p>
          <a:p>
            <a:pPr marL="119063" indent="-119063" defTabSz="966788">
              <a:spcBef>
                <a:spcPct val="25000"/>
              </a:spcBef>
            </a:pPr>
            <a:r>
              <a:rPr lang="en-US" sz="900"/>
              <a:t>C = Communicating (pacemaker can send/receive information to/from the programmer)</a:t>
            </a:r>
          </a:p>
          <a:p>
            <a:pPr marL="119063" indent="-119063" defTabSz="966788">
              <a:spcBef>
                <a:spcPct val="25000"/>
              </a:spcBef>
            </a:pPr>
            <a:r>
              <a:rPr lang="en-US" sz="900"/>
              <a:t>R = Rate Modulation</a:t>
            </a:r>
          </a:p>
          <a:p>
            <a:pPr marL="119063" indent="-119063" defTabSz="966788">
              <a:spcBef>
                <a:spcPct val="25000"/>
              </a:spcBef>
            </a:pPr>
            <a:r>
              <a:rPr lang="en-US" sz="900"/>
              <a:t>O = None</a:t>
            </a:r>
          </a:p>
          <a:p>
            <a:pPr marL="119063" indent="-119063" defTabSz="966788">
              <a:spcBef>
                <a:spcPct val="25000"/>
              </a:spcBef>
            </a:pPr>
            <a:r>
              <a:rPr lang="en-US" sz="900"/>
              <a:t>Note that this sequence is hierarchical. In other words, it is assumed that if a pacemaker has rate modulation capabilities, “R”, that it also can communicate, “C”.</a:t>
            </a:r>
          </a:p>
          <a:p>
            <a:pPr marL="119063" indent="-119063" defTabSz="966788">
              <a:spcBef>
                <a:spcPct val="25000"/>
              </a:spcBef>
            </a:pPr>
            <a:endParaRPr lang="en-US" sz="900"/>
          </a:p>
          <a:p>
            <a:pPr marL="119063" indent="-119063" defTabSz="966788">
              <a:spcBef>
                <a:spcPct val="25000"/>
              </a:spcBef>
              <a:buFontTx/>
              <a:buChar char="•"/>
            </a:pPr>
            <a:r>
              <a:rPr lang="en-US" sz="900"/>
              <a:t>The fifth letter represents the pacemaker’s antitachycardia functions:</a:t>
            </a:r>
          </a:p>
          <a:p>
            <a:pPr marL="119063" indent="-119063" defTabSz="966788">
              <a:spcBef>
                <a:spcPct val="25000"/>
              </a:spcBef>
            </a:pPr>
            <a:r>
              <a:rPr lang="en-US" sz="900"/>
              <a:t>P = Pace		D = Dual (pace and shock available)</a:t>
            </a:r>
          </a:p>
          <a:p>
            <a:pPr marL="119063" indent="-119063" defTabSz="966788">
              <a:spcBef>
                <a:spcPct val="25000"/>
              </a:spcBef>
            </a:pPr>
            <a:r>
              <a:rPr lang="en-US" sz="900"/>
              <a:t>S = Shock		O = None</a:t>
            </a:r>
          </a:p>
          <a:p>
            <a:pPr marL="119063" indent="-119063" defTabSz="966788">
              <a:spcBef>
                <a:spcPct val="25000"/>
              </a:spcBef>
            </a:pPr>
            <a:endParaRPr lang="en-US" sz="900"/>
          </a:p>
          <a:p>
            <a:pPr marL="119063" indent="-119063" defTabSz="966788">
              <a:spcBef>
                <a:spcPct val="25000"/>
              </a:spcBef>
            </a:pPr>
            <a:r>
              <a:rPr lang="en-US" sz="900"/>
              <a:t>You may want to test the audience by having them describe different pacing modes. More modes and ECG strips are found in Module 2.</a:t>
            </a:r>
          </a:p>
          <a:p>
            <a:pPr marL="119063" indent="-119063" defTabSz="966788">
              <a:spcBef>
                <a:spcPct val="25000"/>
              </a:spcBef>
            </a:pPr>
            <a:endParaRPr lang="en-US" sz="900"/>
          </a:p>
        </p:txBody>
      </p:sp>
      <p:sp>
        <p:nvSpPr>
          <p:cNvPr id="23566" name="Rectangle 14"/>
          <p:cNvSpPr>
            <a:spLocks noRo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5"/>
          </p:nvPr>
        </p:nvSpPr>
        <p:spPr>
          <a:ln/>
        </p:spPr>
        <p:txBody>
          <a:bodyPr/>
          <a:lstStyle/>
          <a:p>
            <a:fld id="{D52D2379-82F7-461D-898C-3EF9C88F52E0}" type="slidenum">
              <a:rPr lang="en-US"/>
              <a:pPr/>
              <a:t>9</a:t>
            </a:fld>
            <a:endParaRPr lang="en-US"/>
          </a:p>
        </p:txBody>
      </p:sp>
      <p:sp>
        <p:nvSpPr>
          <p:cNvPr id="31746" name="Rectangle 2"/>
          <p:cNvSpPr>
            <a:spLocks noChangeArrowheads="1"/>
          </p:cNvSpPr>
          <p:nvPr/>
        </p:nvSpPr>
        <p:spPr bwMode="auto">
          <a:xfrm>
            <a:off x="3886200" y="0"/>
            <a:ext cx="2974975" cy="455613"/>
          </a:xfrm>
          <a:prstGeom prst="rect">
            <a:avLst/>
          </a:prstGeom>
          <a:noFill/>
          <a:ln w="9525">
            <a:noFill/>
            <a:miter lim="800000"/>
            <a:headEnd/>
            <a:tailEnd/>
          </a:ln>
          <a:effectLst/>
        </p:spPr>
        <p:txBody>
          <a:bodyPr wrap="none" anchor="ctr"/>
          <a:lstStyle/>
          <a:p>
            <a:endParaRPr lang="en-US"/>
          </a:p>
        </p:txBody>
      </p:sp>
      <p:sp>
        <p:nvSpPr>
          <p:cNvPr id="31747" name="Rectangle 3"/>
          <p:cNvSpPr>
            <a:spLocks noChangeArrowheads="1"/>
          </p:cNvSpPr>
          <p:nvPr/>
        </p:nvSpPr>
        <p:spPr bwMode="auto">
          <a:xfrm>
            <a:off x="-3175" y="8685213"/>
            <a:ext cx="2974975" cy="458787"/>
          </a:xfrm>
          <a:prstGeom prst="rect">
            <a:avLst/>
          </a:prstGeom>
          <a:noFill/>
          <a:ln w="9525">
            <a:noFill/>
            <a:miter lim="800000"/>
            <a:headEnd/>
            <a:tailEnd/>
          </a:ln>
          <a:effectLst/>
        </p:spPr>
        <p:txBody>
          <a:bodyPr wrap="none" anchor="ctr"/>
          <a:lstStyle/>
          <a:p>
            <a:endParaRPr lang="en-US"/>
          </a:p>
        </p:txBody>
      </p:sp>
      <p:sp>
        <p:nvSpPr>
          <p:cNvPr id="31748" name="Rectangle 4"/>
          <p:cNvSpPr>
            <a:spLocks noChangeArrowheads="1"/>
          </p:cNvSpPr>
          <p:nvPr/>
        </p:nvSpPr>
        <p:spPr bwMode="auto">
          <a:xfrm>
            <a:off x="-3175" y="0"/>
            <a:ext cx="2974975" cy="455613"/>
          </a:xfrm>
          <a:prstGeom prst="rect">
            <a:avLst/>
          </a:prstGeom>
          <a:noFill/>
          <a:ln w="9525">
            <a:noFill/>
            <a:miter lim="800000"/>
            <a:headEnd/>
            <a:tailEnd/>
          </a:ln>
          <a:effectLst/>
        </p:spPr>
        <p:txBody>
          <a:bodyPr wrap="none" anchor="ctr"/>
          <a:lstStyle/>
          <a:p>
            <a:endParaRPr lang="en-US"/>
          </a:p>
        </p:txBody>
      </p:sp>
      <p:sp>
        <p:nvSpPr>
          <p:cNvPr id="31749" name="Rectangle 5"/>
          <p:cNvSpPr>
            <a:spLocks noChangeArrowheads="1"/>
          </p:cNvSpPr>
          <p:nvPr/>
        </p:nvSpPr>
        <p:spPr bwMode="auto">
          <a:xfrm>
            <a:off x="3884613" y="0"/>
            <a:ext cx="2971800" cy="454025"/>
          </a:xfrm>
          <a:prstGeom prst="rect">
            <a:avLst/>
          </a:prstGeom>
          <a:noFill/>
          <a:ln w="9525">
            <a:noFill/>
            <a:miter lim="800000"/>
            <a:headEnd/>
            <a:tailEnd/>
          </a:ln>
          <a:effectLst/>
        </p:spPr>
        <p:txBody>
          <a:bodyPr wrap="none" anchor="ctr"/>
          <a:lstStyle/>
          <a:p>
            <a:endParaRPr lang="en-US"/>
          </a:p>
        </p:txBody>
      </p:sp>
      <p:sp>
        <p:nvSpPr>
          <p:cNvPr id="31750" name="Rectangle 6"/>
          <p:cNvSpPr>
            <a:spLocks noChangeArrowheads="1"/>
          </p:cNvSpPr>
          <p:nvPr/>
        </p:nvSpPr>
        <p:spPr bwMode="auto">
          <a:xfrm>
            <a:off x="-1588" y="8685213"/>
            <a:ext cx="2973388" cy="458787"/>
          </a:xfrm>
          <a:prstGeom prst="rect">
            <a:avLst/>
          </a:prstGeom>
          <a:noFill/>
          <a:ln w="9525">
            <a:noFill/>
            <a:miter lim="800000"/>
            <a:headEnd/>
            <a:tailEnd/>
          </a:ln>
          <a:effectLst/>
        </p:spPr>
        <p:txBody>
          <a:bodyPr wrap="none" anchor="ctr"/>
          <a:lstStyle/>
          <a:p>
            <a:endParaRPr lang="en-US"/>
          </a:p>
        </p:txBody>
      </p:sp>
      <p:sp>
        <p:nvSpPr>
          <p:cNvPr id="31751" name="Rectangle 7"/>
          <p:cNvSpPr>
            <a:spLocks noChangeArrowheads="1"/>
          </p:cNvSpPr>
          <p:nvPr/>
        </p:nvSpPr>
        <p:spPr bwMode="auto">
          <a:xfrm>
            <a:off x="-1588" y="0"/>
            <a:ext cx="2973388" cy="454025"/>
          </a:xfrm>
          <a:prstGeom prst="rect">
            <a:avLst/>
          </a:prstGeom>
          <a:noFill/>
          <a:ln w="9525">
            <a:noFill/>
            <a:miter lim="800000"/>
            <a:headEnd/>
            <a:tailEnd/>
          </a:ln>
          <a:effectLst/>
        </p:spPr>
        <p:txBody>
          <a:bodyPr wrap="none" anchor="ctr"/>
          <a:lstStyle/>
          <a:p>
            <a:endParaRPr lang="en-US"/>
          </a:p>
        </p:txBody>
      </p:sp>
      <p:sp>
        <p:nvSpPr>
          <p:cNvPr id="31752" name="Rectangle 8"/>
          <p:cNvSpPr>
            <a:spLocks noRot="1" noChangeArrowheads="1" noTextEdit="1"/>
          </p:cNvSpPr>
          <p:nvPr>
            <p:ph type="sldImg"/>
          </p:nvPr>
        </p:nvSpPr>
        <p:spPr>
          <a:xfrm>
            <a:off x="1152525" y="692150"/>
            <a:ext cx="4554538" cy="3416300"/>
          </a:xfrm>
          <a:ln w="12700" cap="flat">
            <a:solidFill>
              <a:schemeClr val="tx1"/>
            </a:solidFill>
          </a:ln>
        </p:spPr>
      </p:sp>
      <p:sp>
        <p:nvSpPr>
          <p:cNvPr id="31753" name="Rectangle 9"/>
          <p:cNvSpPr>
            <a:spLocks noGrp="1" noChangeArrowheads="1"/>
          </p:cNvSpPr>
          <p:nvPr>
            <p:ph type="body" idx="1"/>
          </p:nvPr>
        </p:nvSpPr>
        <p:spPr>
          <a:xfrm>
            <a:off x="762000" y="4572000"/>
            <a:ext cx="5368925" cy="3829050"/>
          </a:xfrm>
          <a:noFill/>
          <a:ln/>
        </p:spPr>
        <p:txBody>
          <a:bodyPr lIns="85479" tIns="43517" rIns="85479" bIns="43517"/>
          <a:lstStyle/>
          <a:p>
            <a:pPr defTabSz="966788"/>
            <a:r>
              <a:rPr lang="en-US"/>
              <a:t>Part of understanding timing intervals requires an acquaintance with milliseconds. Many healthcare professionals are accustomed to measuring intervals in seconds. Timing intervals in pacing, however, are always measured in milliseconds. The exception to this is lower and upper rates, which are usually expressed in beats per minute/bpm. </a:t>
            </a:r>
          </a:p>
          <a:p>
            <a:pPr defTabSz="966788"/>
            <a:r>
              <a:rPr lang="en-US"/>
              <a:t>The graphic above shows intervals in milliseconds of a normal sinus beat. The entire graph represents 1000 milliseconds or one second of time.</a:t>
            </a:r>
          </a:p>
          <a:p>
            <a:pPr defTabSz="966788"/>
            <a:r>
              <a:rPr lang="en-US"/>
              <a:t>The smallest box on the ECG represents 40 milliseconds or .04 seconds. The medium box represents 200 milliseconds or .2 seconds.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927100"/>
            <a:ext cx="8991600" cy="4495800"/>
            <a:chOff x="0" y="584"/>
            <a:chExt cx="5664" cy="2832"/>
          </a:xfrm>
        </p:grpSpPr>
        <p:sp>
          <p:nvSpPr>
            <p:cNvPr id="9011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eaLnBrk="1" hangingPunct="1"/>
              <a:endParaRPr lang="en-US" sz="2400">
                <a:latin typeface="Times New Roman" pitchFamily="18" charset="0"/>
              </a:endParaRPr>
            </a:p>
          </p:txBody>
        </p:sp>
        <p:sp>
          <p:nvSpPr>
            <p:cNvPr id="9011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9011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9011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en-US"/>
            </a:p>
          </p:txBody>
        </p:sp>
      </p:grpSp>
      <p:sp>
        <p:nvSpPr>
          <p:cNvPr id="90119"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9012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0121" name="Rectangle 9"/>
          <p:cNvSpPr>
            <a:spLocks noGrp="1" noChangeArrowheads="1"/>
          </p:cNvSpPr>
          <p:nvPr>
            <p:ph type="dt" sz="half" idx="2"/>
          </p:nvPr>
        </p:nvSpPr>
        <p:spPr>
          <a:xfrm>
            <a:off x="457200" y="6248400"/>
            <a:ext cx="2133600" cy="471488"/>
          </a:xfrm>
        </p:spPr>
        <p:txBody>
          <a:bodyPr/>
          <a:lstStyle>
            <a:lvl1pPr>
              <a:defRPr/>
            </a:lvl1pPr>
          </a:lstStyle>
          <a:p>
            <a:endParaRPr lang="en-US"/>
          </a:p>
        </p:txBody>
      </p:sp>
      <p:sp>
        <p:nvSpPr>
          <p:cNvPr id="90122" name="Rectangle 10"/>
          <p:cNvSpPr>
            <a:spLocks noGrp="1" noChangeArrowheads="1"/>
          </p:cNvSpPr>
          <p:nvPr>
            <p:ph type="ftr" sz="quarter" idx="3"/>
          </p:nvPr>
        </p:nvSpPr>
        <p:spPr>
          <a:xfrm>
            <a:off x="3124200" y="6253163"/>
            <a:ext cx="2895600" cy="457200"/>
          </a:xfrm>
        </p:spPr>
        <p:txBody>
          <a:bodyPr/>
          <a:lstStyle>
            <a:lvl1pPr>
              <a:defRPr/>
            </a:lvl1pPr>
          </a:lstStyle>
          <a:p>
            <a:endParaRPr lang="en-US"/>
          </a:p>
        </p:txBody>
      </p:sp>
      <p:sp>
        <p:nvSpPr>
          <p:cNvPr id="90123" name="Rectangle 11"/>
          <p:cNvSpPr>
            <a:spLocks noGrp="1" noChangeArrowheads="1"/>
          </p:cNvSpPr>
          <p:nvPr>
            <p:ph type="sldNum" sz="quarter" idx="4"/>
          </p:nvPr>
        </p:nvSpPr>
        <p:spPr>
          <a:xfrm>
            <a:off x="6553200" y="6248400"/>
            <a:ext cx="2133600" cy="471488"/>
          </a:xfrm>
        </p:spPr>
        <p:txBody>
          <a:bodyPr/>
          <a:lstStyle>
            <a:lvl1pPr>
              <a:defRPr/>
            </a:lvl1pPr>
          </a:lstStyle>
          <a:p>
            <a:fld id="{D758EB60-3520-4090-BFFD-C46BD474C00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AF1A45-B272-4849-8F5E-7E3961C641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F37B7F-BA0D-47BA-AA91-6A5F053B8F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86200" cy="44196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923BC94-BCDC-487C-9689-7095AAC414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E8F572-4468-48ED-9753-9D8705B1B43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975604-764F-4AC4-B79A-26250B2ABA7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9B85E0-8B75-4835-9E0A-CC99E999A4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67D809-BA31-471E-893D-EF008368D2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7A1FA4-28DE-407B-A3BA-CFE942051F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088C23F-6173-4FC8-8C89-9E2806F8FB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B72361-09A4-4A27-B114-9033B417193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83B3F3-A49F-4A4E-B9E7-EBE21B93FCC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152400"/>
            <a:ext cx="8686800" cy="6096000"/>
            <a:chOff x="0" y="96"/>
            <a:chExt cx="5472" cy="3840"/>
          </a:xfrm>
        </p:grpSpPr>
        <p:sp>
          <p:nvSpPr>
            <p:cNvPr id="8909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endParaRPr lang="en-US" sz="2400">
                <a:latin typeface="Times New Roman" pitchFamily="18" charset="0"/>
              </a:endParaRPr>
            </a:p>
          </p:txBody>
        </p:sp>
        <p:sp>
          <p:nvSpPr>
            <p:cNvPr id="8909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8909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en-US"/>
            </a:p>
          </p:txBody>
        </p:sp>
      </p:grpSp>
      <p:sp>
        <p:nvSpPr>
          <p:cNvPr id="89094"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095"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909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8909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8E0575F6-3CA5-4E05-9CF8-5FC289F66C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The Very </a:t>
            </a:r>
            <a:r>
              <a:rPr lang="en-US" dirty="0" smtClean="0"/>
              <a:t>Basics </a:t>
            </a:r>
            <a:r>
              <a:rPr lang="en-US" dirty="0"/>
              <a:t>of Pacing</a:t>
            </a:r>
          </a:p>
        </p:txBody>
      </p:sp>
      <p:sp>
        <p:nvSpPr>
          <p:cNvPr id="2051" name="Rectangle 3"/>
          <p:cNvSpPr>
            <a:spLocks noGrp="1" noChangeArrowheads="1"/>
          </p:cNvSpPr>
          <p:nvPr>
            <p:ph type="subTitle" idx="1"/>
          </p:nvPr>
        </p:nvSpPr>
        <p:spPr/>
        <p:txBody>
          <a:bodyPr/>
          <a:lstStyle/>
          <a:p>
            <a:r>
              <a:rPr lang="en-US"/>
              <a:t>Glenn Estell</a:t>
            </a:r>
          </a:p>
          <a:p>
            <a:r>
              <a:rPr lang="en-US"/>
              <a:t>Medtronic</a:t>
            </a:r>
          </a:p>
          <a:p>
            <a:r>
              <a:rPr lang="en-US"/>
              <a:t>Pribcipal Clinical Specialist.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2772" name="Rectangle 4"/>
          <p:cNvSpPr>
            <a:spLocks noGrp="1" noChangeArrowheads="1"/>
          </p:cNvSpPr>
          <p:nvPr>
            <p:ph type="title"/>
          </p:nvPr>
        </p:nvSpPr>
        <p:spPr>
          <a:noFill/>
          <a:ln/>
        </p:spPr>
        <p:txBody>
          <a:bodyPr lIns="92075" tIns="46038" rIns="92075" bIns="46038"/>
          <a:lstStyle/>
          <a:p>
            <a:r>
              <a:rPr lang="en-US"/>
              <a:t>Converting Rates to Intervals</a:t>
            </a:r>
            <a:br>
              <a:rPr lang="en-US"/>
            </a:br>
            <a:r>
              <a:rPr lang="en-US"/>
              <a:t>and Vice Versa </a:t>
            </a:r>
          </a:p>
        </p:txBody>
      </p:sp>
      <p:sp>
        <p:nvSpPr>
          <p:cNvPr id="32773" name="Rectangle 5"/>
          <p:cNvSpPr>
            <a:spLocks noGrp="1" noChangeArrowheads="1"/>
          </p:cNvSpPr>
          <p:nvPr>
            <p:ph type="body" idx="1"/>
          </p:nvPr>
        </p:nvSpPr>
        <p:spPr>
          <a:xfrm>
            <a:off x="663575" y="1981200"/>
            <a:ext cx="8255000" cy="4248150"/>
          </a:xfrm>
          <a:noFill/>
          <a:ln/>
        </p:spPr>
        <p:txBody>
          <a:bodyPr lIns="92075" tIns="46038" rIns="92075" bIns="46038"/>
          <a:lstStyle/>
          <a:p>
            <a:pPr marL="285750" indent="-285750"/>
            <a:r>
              <a:rPr lang="en-US"/>
              <a:t>Rate to interval (ms):</a:t>
            </a:r>
          </a:p>
          <a:p>
            <a:pPr lvl="1"/>
            <a:r>
              <a:rPr lang="en-US"/>
              <a:t>60,000/rate (in bpm) = interval (in milliseconds)</a:t>
            </a:r>
          </a:p>
          <a:p>
            <a:pPr lvl="1"/>
            <a:r>
              <a:rPr lang="en-US"/>
              <a:t>Example:  60,000/100 bpm = 600 milliseconds</a:t>
            </a:r>
          </a:p>
          <a:p>
            <a:pPr marL="285750" indent="-285750"/>
            <a:r>
              <a:rPr lang="en-US"/>
              <a:t>Interval to rate (bpm):</a:t>
            </a:r>
          </a:p>
          <a:p>
            <a:pPr lvl="1"/>
            <a:r>
              <a:rPr lang="en-US"/>
              <a:t>60,000/interval ( in milliseconds) = rate (bpm)</a:t>
            </a:r>
          </a:p>
          <a:p>
            <a:pPr lvl="1"/>
            <a:r>
              <a:rPr lang="en-US"/>
              <a:t>Example:  60,000/500 ms = 120 bpm</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2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2"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23"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4"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25"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6" name="Rectangle 10"/>
          <p:cNvSpPr>
            <a:spLocks noChangeArrowheads="1"/>
          </p:cNvSpPr>
          <p:nvPr/>
        </p:nvSpPr>
        <p:spPr bwMode="auto">
          <a:xfrm>
            <a:off x="4648200" y="1901825"/>
            <a:ext cx="4298950" cy="440372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34827" name="Rectangle 11"/>
          <p:cNvSpPr>
            <a:spLocks noGrp="1" noChangeArrowheads="1"/>
          </p:cNvSpPr>
          <p:nvPr>
            <p:ph type="body" sz="half" idx="1"/>
          </p:nvPr>
        </p:nvSpPr>
        <p:spPr>
          <a:xfrm>
            <a:off x="609600" y="1600200"/>
            <a:ext cx="3884613" cy="4419600"/>
          </a:xfrm>
          <a:noFill/>
          <a:ln/>
        </p:spPr>
        <p:txBody>
          <a:bodyPr lIns="92075" tIns="46038" rIns="92075" bIns="46038"/>
          <a:lstStyle/>
          <a:p>
            <a:pPr marL="285750" indent="-285750">
              <a:lnSpc>
                <a:spcPct val="90000"/>
              </a:lnSpc>
            </a:pPr>
            <a:r>
              <a:rPr lang="en-US"/>
              <a:t>Flows through the tip electrode (cathode)</a:t>
            </a:r>
          </a:p>
          <a:p>
            <a:pPr marL="285750" indent="-285750">
              <a:lnSpc>
                <a:spcPct val="90000"/>
              </a:lnSpc>
            </a:pPr>
            <a:r>
              <a:rPr lang="en-US"/>
              <a:t>Stimulates the heart</a:t>
            </a:r>
          </a:p>
          <a:p>
            <a:pPr marL="285750" indent="-285750">
              <a:lnSpc>
                <a:spcPct val="90000"/>
              </a:lnSpc>
            </a:pPr>
            <a:r>
              <a:rPr lang="en-US"/>
              <a:t>Returns through body fluid and tissue to the IPG (anode)</a:t>
            </a:r>
          </a:p>
        </p:txBody>
      </p:sp>
      <p:sp>
        <p:nvSpPr>
          <p:cNvPr id="34828" name="Rectangle 12"/>
          <p:cNvSpPr>
            <a:spLocks noChangeArrowheads="1"/>
          </p:cNvSpPr>
          <p:nvPr/>
        </p:nvSpPr>
        <p:spPr bwMode="auto">
          <a:xfrm>
            <a:off x="231775" y="92075"/>
            <a:ext cx="184150" cy="641350"/>
          </a:xfrm>
          <a:prstGeom prst="rect">
            <a:avLst/>
          </a:prstGeom>
          <a:noFill/>
          <a:ln w="9525">
            <a:noFill/>
            <a:miter lim="800000"/>
            <a:headEnd/>
            <a:tailEnd/>
          </a:ln>
          <a:effectLst/>
        </p:spPr>
        <p:txBody>
          <a:bodyPr wrap="none" lIns="92075" tIns="46038" rIns="92075" bIns="46038">
            <a:spAutoFit/>
          </a:bodyPr>
          <a:lstStyle/>
          <a:p>
            <a:endParaRPr lang="en-US" b="1">
              <a:latin typeface="Times New Roman" pitchFamily="18" charset="0"/>
            </a:endParaRPr>
          </a:p>
          <a:p>
            <a:endParaRPr lang="en-US" b="1">
              <a:latin typeface="Times New Roman" pitchFamily="18" charset="0"/>
            </a:endParaRPr>
          </a:p>
        </p:txBody>
      </p:sp>
      <p:sp>
        <p:nvSpPr>
          <p:cNvPr id="34829" name="Rectangle 13"/>
          <p:cNvSpPr>
            <a:spLocks noChangeArrowheads="1"/>
          </p:cNvSpPr>
          <p:nvPr/>
        </p:nvSpPr>
        <p:spPr bwMode="auto">
          <a:xfrm>
            <a:off x="5207000" y="2586038"/>
            <a:ext cx="215900" cy="366712"/>
          </a:xfrm>
          <a:prstGeom prst="rect">
            <a:avLst/>
          </a:prstGeom>
          <a:noFill/>
          <a:ln w="9525">
            <a:noFill/>
            <a:miter lim="800000"/>
            <a:headEnd/>
            <a:tailEnd/>
          </a:ln>
          <a:effectLst/>
        </p:spPr>
        <p:txBody>
          <a:bodyPr wrap="none" anchor="ctr"/>
          <a:lstStyle/>
          <a:p>
            <a:endParaRPr lang="en-US"/>
          </a:p>
        </p:txBody>
      </p:sp>
      <p:sp>
        <p:nvSpPr>
          <p:cNvPr id="34830" name="Rectangle 14"/>
          <p:cNvSpPr>
            <a:spLocks noGrp="1" noChangeArrowheads="1"/>
          </p:cNvSpPr>
          <p:nvPr>
            <p:ph type="title"/>
          </p:nvPr>
        </p:nvSpPr>
        <p:spPr>
          <a:xfrm>
            <a:off x="0" y="617538"/>
            <a:ext cx="9039225" cy="804862"/>
          </a:xfrm>
          <a:noFill/>
          <a:ln/>
        </p:spPr>
        <p:txBody>
          <a:bodyPr lIns="92075" tIns="46038" rIns="92075" bIns="46038"/>
          <a:lstStyle/>
          <a:p>
            <a:r>
              <a:rPr lang="en-US" sz="2900"/>
              <a:t>A Unipolar Pacing System Contains a Lead with Only One Electrode Within the Heart; In This System, the Impulse:</a:t>
            </a:r>
          </a:p>
        </p:txBody>
      </p:sp>
      <p:pic>
        <p:nvPicPr>
          <p:cNvPr id="34831" name="Picture 15"/>
          <p:cNvPicPr>
            <a:picLocks noChangeArrowheads="1"/>
          </p:cNvPicPr>
          <p:nvPr/>
        </p:nvPicPr>
        <p:blipFill>
          <a:blip r:embed="rId3" cstate="print"/>
          <a:srcRect/>
          <a:stretch>
            <a:fillRect/>
          </a:stretch>
        </p:blipFill>
        <p:spPr bwMode="auto">
          <a:xfrm>
            <a:off x="4705350" y="2274888"/>
            <a:ext cx="4076700" cy="3338512"/>
          </a:xfrm>
          <a:prstGeom prst="rect">
            <a:avLst/>
          </a:prstGeom>
          <a:noFill/>
          <a:ln w="9525">
            <a:noFill/>
            <a:miter lim="800000"/>
            <a:headEnd/>
            <a:tailEnd/>
          </a:ln>
          <a:effectLst/>
        </p:spPr>
      </p:pic>
      <p:sp>
        <p:nvSpPr>
          <p:cNvPr id="34832" name="Rectangle 16"/>
          <p:cNvSpPr>
            <a:spLocks noChangeArrowheads="1"/>
          </p:cNvSpPr>
          <p:nvPr/>
        </p:nvSpPr>
        <p:spPr bwMode="blackWhite">
          <a:xfrm>
            <a:off x="7623175" y="5707063"/>
            <a:ext cx="1179513"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t>Cathode</a:t>
            </a:r>
          </a:p>
        </p:txBody>
      </p:sp>
      <p:sp>
        <p:nvSpPr>
          <p:cNvPr id="34833" name="Rectangle 17"/>
          <p:cNvSpPr>
            <a:spLocks noChangeArrowheads="1"/>
          </p:cNvSpPr>
          <p:nvPr/>
        </p:nvSpPr>
        <p:spPr bwMode="blackWhite">
          <a:xfrm>
            <a:off x="5345113" y="3802063"/>
            <a:ext cx="931862"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t>Anode</a:t>
            </a:r>
          </a:p>
        </p:txBody>
      </p:sp>
      <p:sp>
        <p:nvSpPr>
          <p:cNvPr id="34834" name="Arc 18"/>
          <p:cNvSpPr>
            <a:spLocks/>
          </p:cNvSpPr>
          <p:nvPr/>
        </p:nvSpPr>
        <p:spPr bwMode="auto">
          <a:xfrm rot="20520000">
            <a:off x="5311775" y="3417888"/>
            <a:ext cx="2998788" cy="2422525"/>
          </a:xfrm>
          <a:custGeom>
            <a:avLst/>
            <a:gdLst>
              <a:gd name="G0" fmla="+- 21600 0 0"/>
              <a:gd name="G1" fmla="+- 7053 0 0"/>
              <a:gd name="G2" fmla="+- 21600 0 0"/>
              <a:gd name="T0" fmla="*/ 21600 w 21600"/>
              <a:gd name="T1" fmla="*/ 28653 h 28653"/>
              <a:gd name="T2" fmla="*/ 1184 w 21600"/>
              <a:gd name="T3" fmla="*/ 0 h 28653"/>
              <a:gd name="T4" fmla="*/ 21600 w 21600"/>
              <a:gd name="T5" fmla="*/ 7053 h 28653"/>
            </a:gdLst>
            <a:ahLst/>
            <a:cxnLst>
              <a:cxn ang="0">
                <a:pos x="T0" y="T1"/>
              </a:cxn>
              <a:cxn ang="0">
                <a:pos x="T2" y="T3"/>
              </a:cxn>
              <a:cxn ang="0">
                <a:pos x="T4" y="T5"/>
              </a:cxn>
            </a:cxnLst>
            <a:rect l="0" t="0" r="r" b="b"/>
            <a:pathLst>
              <a:path w="21600" h="28653" fill="none" extrusionOk="0">
                <a:moveTo>
                  <a:pt x="21600" y="28653"/>
                </a:moveTo>
                <a:cubicBezTo>
                  <a:pt x="9670" y="28653"/>
                  <a:pt x="0" y="18982"/>
                  <a:pt x="0" y="7053"/>
                </a:cubicBezTo>
                <a:cubicBezTo>
                  <a:pt x="-1" y="4652"/>
                  <a:pt x="400" y="2268"/>
                  <a:pt x="1183" y="-1"/>
                </a:cubicBezTo>
              </a:path>
              <a:path w="21600" h="28653" stroke="0" extrusionOk="0">
                <a:moveTo>
                  <a:pt x="21600" y="28653"/>
                </a:moveTo>
                <a:cubicBezTo>
                  <a:pt x="9670" y="28653"/>
                  <a:pt x="0" y="18982"/>
                  <a:pt x="0" y="7053"/>
                </a:cubicBezTo>
                <a:cubicBezTo>
                  <a:pt x="-1" y="4652"/>
                  <a:pt x="400" y="2268"/>
                  <a:pt x="1183" y="-1"/>
                </a:cubicBezTo>
                <a:lnTo>
                  <a:pt x="21600" y="7053"/>
                </a:lnTo>
                <a:close/>
              </a:path>
            </a:pathLst>
          </a:custGeom>
          <a:noFill/>
          <a:ln w="12700" cap="rnd">
            <a:solidFill>
              <a:srgbClr val="000000"/>
            </a:solidFill>
            <a:round/>
            <a:headEnd type="none" w="sm" len="sm"/>
            <a:tailEnd type="stealth" w="med" len="lg"/>
          </a:ln>
          <a:effectLst/>
        </p:spPr>
        <p:txBody>
          <a:bodyPr/>
          <a:lstStyle/>
          <a:p>
            <a:endParaRPr lang="en-US"/>
          </a:p>
        </p:txBody>
      </p:sp>
      <p:sp>
        <p:nvSpPr>
          <p:cNvPr id="34835" name="Rectangle 19"/>
          <p:cNvSpPr>
            <a:spLocks noChangeArrowheads="1"/>
          </p:cNvSpPr>
          <p:nvPr/>
        </p:nvSpPr>
        <p:spPr bwMode="auto">
          <a:xfrm>
            <a:off x="8385175" y="4865688"/>
            <a:ext cx="319088" cy="579437"/>
          </a:xfrm>
          <a:prstGeom prst="rect">
            <a:avLst/>
          </a:prstGeom>
          <a:noFill/>
          <a:ln w="9525">
            <a:noFill/>
            <a:miter lim="800000"/>
            <a:headEnd/>
            <a:tailEnd/>
          </a:ln>
          <a:effectLst/>
        </p:spPr>
        <p:txBody>
          <a:bodyPr wrap="none" lIns="92075" tIns="46038" rIns="92075" bIns="46038">
            <a:spAutoFit/>
          </a:bodyPr>
          <a:lstStyle/>
          <a:p>
            <a:r>
              <a:rPr lang="en-US" sz="3200" b="1">
                <a:solidFill>
                  <a:schemeClr val="bg2"/>
                </a:solidFill>
                <a:latin typeface="Times New Roman" pitchFamily="18" charset="0"/>
              </a:rPr>
              <a:t>-</a:t>
            </a:r>
          </a:p>
        </p:txBody>
      </p:sp>
      <p:sp>
        <p:nvSpPr>
          <p:cNvPr id="34836" name="Rectangle 20"/>
          <p:cNvSpPr>
            <a:spLocks noChangeArrowheads="1"/>
          </p:cNvSpPr>
          <p:nvPr/>
        </p:nvSpPr>
        <p:spPr bwMode="auto">
          <a:xfrm>
            <a:off x="5737225" y="3284538"/>
            <a:ext cx="415925" cy="579437"/>
          </a:xfrm>
          <a:prstGeom prst="rect">
            <a:avLst/>
          </a:prstGeom>
          <a:noFill/>
          <a:ln w="9525">
            <a:noFill/>
            <a:miter lim="800000"/>
            <a:headEnd/>
            <a:tailEnd/>
          </a:ln>
          <a:effectLst/>
        </p:spPr>
        <p:txBody>
          <a:bodyPr wrap="none" lIns="92075" tIns="46038" rIns="92075" bIns="46038">
            <a:spAutoFit/>
          </a:bodyPr>
          <a:lstStyle/>
          <a:p>
            <a:r>
              <a:rPr lang="en-US" sz="3200" b="1">
                <a:solidFill>
                  <a:schemeClr val="bg2"/>
                </a:solidFill>
                <a:latin typeface="Times New Roman" pitchFamily="18" charset="0"/>
              </a:rPr>
              <a:t>+</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6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6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7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7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7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7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pic>
        <p:nvPicPr>
          <p:cNvPr id="36874" name="Picture 10"/>
          <p:cNvPicPr>
            <a:picLocks noChangeArrowheads="1"/>
          </p:cNvPicPr>
          <p:nvPr/>
        </p:nvPicPr>
        <p:blipFill>
          <a:blip r:embed="rId3" cstate="print"/>
          <a:srcRect/>
          <a:stretch>
            <a:fillRect/>
          </a:stretch>
        </p:blipFill>
        <p:spPr bwMode="auto">
          <a:xfrm>
            <a:off x="4575175" y="1820863"/>
            <a:ext cx="4351338" cy="4514850"/>
          </a:xfrm>
          <a:prstGeom prst="rect">
            <a:avLst/>
          </a:prstGeom>
          <a:noFill/>
          <a:ln w="12700">
            <a:solidFill>
              <a:srgbClr val="000000"/>
            </a:solidFill>
            <a:miter lim="800000"/>
            <a:headEnd/>
            <a:tailEnd/>
          </a:ln>
          <a:effectLst/>
        </p:spPr>
      </p:pic>
      <p:sp>
        <p:nvSpPr>
          <p:cNvPr id="36875" name="Rectangle 11"/>
          <p:cNvSpPr>
            <a:spLocks noChangeArrowheads="1"/>
          </p:cNvSpPr>
          <p:nvPr/>
        </p:nvSpPr>
        <p:spPr bwMode="blackWhite">
          <a:xfrm>
            <a:off x="5173663" y="5040313"/>
            <a:ext cx="931862"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t>Anode</a:t>
            </a:r>
          </a:p>
        </p:txBody>
      </p:sp>
      <p:sp>
        <p:nvSpPr>
          <p:cNvPr id="36876"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77"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78"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79"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80" name="Rectangle 1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81" name="Rectangle 1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82" name="Rectangle 18"/>
          <p:cNvSpPr>
            <a:spLocks noGrp="1" noChangeArrowheads="1"/>
          </p:cNvSpPr>
          <p:nvPr>
            <p:ph type="body" sz="half" idx="1"/>
          </p:nvPr>
        </p:nvSpPr>
        <p:spPr>
          <a:xfrm>
            <a:off x="609600" y="1600200"/>
            <a:ext cx="3633788" cy="4419600"/>
          </a:xfrm>
          <a:noFill/>
          <a:ln/>
        </p:spPr>
        <p:txBody>
          <a:bodyPr lIns="92075" tIns="46038" rIns="92075" bIns="46038"/>
          <a:lstStyle/>
          <a:p>
            <a:pPr marL="285750" indent="-285750"/>
            <a:r>
              <a:rPr lang="en-US" sz="2800"/>
              <a:t>Flows through the tip electrode located at the end of the lead wire</a:t>
            </a:r>
          </a:p>
          <a:p>
            <a:pPr marL="285750" indent="-285750"/>
            <a:r>
              <a:rPr lang="en-US" sz="2800"/>
              <a:t>Stimulates the heart</a:t>
            </a:r>
          </a:p>
          <a:p>
            <a:pPr marL="285750" indent="-285750"/>
            <a:r>
              <a:rPr lang="en-US" sz="2800"/>
              <a:t>Returns to the ring electrode above the lead tip</a:t>
            </a:r>
          </a:p>
        </p:txBody>
      </p:sp>
      <p:sp>
        <p:nvSpPr>
          <p:cNvPr id="36883" name="Rectangle 19"/>
          <p:cNvSpPr>
            <a:spLocks noChangeArrowheads="1"/>
          </p:cNvSpPr>
          <p:nvPr/>
        </p:nvSpPr>
        <p:spPr bwMode="auto">
          <a:xfrm>
            <a:off x="231775" y="92075"/>
            <a:ext cx="184150" cy="641350"/>
          </a:xfrm>
          <a:prstGeom prst="rect">
            <a:avLst/>
          </a:prstGeom>
          <a:noFill/>
          <a:ln w="9525">
            <a:noFill/>
            <a:miter lim="800000"/>
            <a:headEnd/>
            <a:tailEnd/>
          </a:ln>
          <a:effectLst/>
        </p:spPr>
        <p:txBody>
          <a:bodyPr wrap="none" lIns="92075" tIns="46038" rIns="92075" bIns="46038">
            <a:spAutoFit/>
          </a:bodyPr>
          <a:lstStyle/>
          <a:p>
            <a:endParaRPr lang="en-US" b="1">
              <a:latin typeface="Times New Roman" pitchFamily="18" charset="0"/>
            </a:endParaRPr>
          </a:p>
          <a:p>
            <a:endParaRPr lang="en-US" b="1">
              <a:latin typeface="Times New Roman" pitchFamily="18" charset="0"/>
            </a:endParaRPr>
          </a:p>
        </p:txBody>
      </p:sp>
      <p:sp>
        <p:nvSpPr>
          <p:cNvPr id="36884" name="Rectangle 20"/>
          <p:cNvSpPr>
            <a:spLocks noChangeArrowheads="1"/>
          </p:cNvSpPr>
          <p:nvPr/>
        </p:nvSpPr>
        <p:spPr bwMode="auto">
          <a:xfrm>
            <a:off x="207963" y="42863"/>
            <a:ext cx="8782050" cy="1066800"/>
          </a:xfrm>
          <a:prstGeom prst="rect">
            <a:avLst/>
          </a:prstGeom>
          <a:noFill/>
          <a:ln w="9525">
            <a:noFill/>
            <a:miter lim="800000"/>
            <a:headEnd/>
            <a:tailEnd/>
          </a:ln>
          <a:effectLst/>
        </p:spPr>
        <p:txBody>
          <a:bodyPr lIns="92075" tIns="46038" rIns="92075" bIns="46038">
            <a:spAutoFit/>
          </a:bodyPr>
          <a:lstStyle/>
          <a:p>
            <a:endParaRPr lang="en-US" sz="3200" b="1"/>
          </a:p>
          <a:p>
            <a:endParaRPr lang="en-US" sz="3200" b="1"/>
          </a:p>
        </p:txBody>
      </p:sp>
      <p:sp>
        <p:nvSpPr>
          <p:cNvPr id="36885" name="Rectangle 21"/>
          <p:cNvSpPr>
            <a:spLocks noGrp="1" noChangeArrowheads="1"/>
          </p:cNvSpPr>
          <p:nvPr>
            <p:ph type="title"/>
          </p:nvPr>
        </p:nvSpPr>
        <p:spPr>
          <a:xfrm>
            <a:off x="0" y="617538"/>
            <a:ext cx="9039225" cy="804862"/>
          </a:xfrm>
          <a:noFill/>
          <a:ln/>
        </p:spPr>
        <p:txBody>
          <a:bodyPr lIns="92075" tIns="46038" rIns="92075" bIns="46038"/>
          <a:lstStyle/>
          <a:p>
            <a:r>
              <a:rPr lang="en-US" sz="2900"/>
              <a:t>A Bipolar Pacing System Contains a Lead with Two Electrodes Within the Heart. In This System, the Impulse:</a:t>
            </a:r>
          </a:p>
        </p:txBody>
      </p:sp>
      <p:sp>
        <p:nvSpPr>
          <p:cNvPr id="36886" name="Line 22"/>
          <p:cNvSpPr>
            <a:spLocks noChangeShapeType="1"/>
          </p:cNvSpPr>
          <p:nvPr/>
        </p:nvSpPr>
        <p:spPr bwMode="auto">
          <a:xfrm flipV="1">
            <a:off x="6042025" y="5000625"/>
            <a:ext cx="1974850" cy="171450"/>
          </a:xfrm>
          <a:prstGeom prst="line">
            <a:avLst/>
          </a:prstGeom>
          <a:noFill/>
          <a:ln w="12700">
            <a:solidFill>
              <a:srgbClr val="000000"/>
            </a:solidFill>
            <a:round/>
            <a:headEnd type="none" w="sm" len="sm"/>
            <a:tailEnd type="none" w="sm" len="sm"/>
          </a:ln>
          <a:effectLst/>
        </p:spPr>
        <p:txBody>
          <a:bodyPr/>
          <a:lstStyle/>
          <a:p>
            <a:endParaRPr lang="en-US"/>
          </a:p>
        </p:txBody>
      </p:sp>
      <p:sp>
        <p:nvSpPr>
          <p:cNvPr id="36887" name="Line 23"/>
          <p:cNvSpPr>
            <a:spLocks noChangeShapeType="1"/>
          </p:cNvSpPr>
          <p:nvPr/>
        </p:nvSpPr>
        <p:spPr bwMode="auto">
          <a:xfrm flipH="1" flipV="1">
            <a:off x="8572500" y="5380038"/>
            <a:ext cx="19050" cy="620712"/>
          </a:xfrm>
          <a:prstGeom prst="line">
            <a:avLst/>
          </a:prstGeom>
          <a:noFill/>
          <a:ln w="12700">
            <a:solidFill>
              <a:srgbClr val="000000"/>
            </a:solidFill>
            <a:round/>
            <a:headEnd type="none" w="sm" len="sm"/>
            <a:tailEnd type="none" w="sm" len="sm"/>
          </a:ln>
          <a:effectLst/>
        </p:spPr>
        <p:txBody>
          <a:bodyPr/>
          <a:lstStyle/>
          <a:p>
            <a:endParaRPr lang="en-US"/>
          </a:p>
        </p:txBody>
      </p:sp>
      <p:sp>
        <p:nvSpPr>
          <p:cNvPr id="36888" name="Rectangle 24"/>
          <p:cNvSpPr>
            <a:spLocks noChangeArrowheads="1"/>
          </p:cNvSpPr>
          <p:nvPr/>
        </p:nvSpPr>
        <p:spPr bwMode="blackWhite">
          <a:xfrm>
            <a:off x="7680325" y="5973763"/>
            <a:ext cx="1179513"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t>Cathode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16"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17"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18"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19"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20"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21"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22"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23"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24"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25"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26"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27"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28" name="Rectangle 16"/>
          <p:cNvSpPr>
            <a:spLocks noGrp="1" noChangeArrowheads="1"/>
          </p:cNvSpPr>
          <p:nvPr>
            <p:ph type="title"/>
          </p:nvPr>
        </p:nvSpPr>
        <p:spPr>
          <a:noFill/>
          <a:ln/>
        </p:spPr>
        <p:txBody>
          <a:bodyPr lIns="92075" tIns="46038" rIns="92075" bIns="46038"/>
          <a:lstStyle/>
          <a:p>
            <a:r>
              <a:rPr lang="en-US"/>
              <a:t>Paced Rhythm Recognition</a:t>
            </a:r>
          </a:p>
        </p:txBody>
      </p:sp>
      <p:sp>
        <p:nvSpPr>
          <p:cNvPr id="38929" name="Rectangle 17"/>
          <p:cNvSpPr>
            <a:spLocks noChangeArrowheads="1"/>
          </p:cNvSpPr>
          <p:nvPr/>
        </p:nvSpPr>
        <p:spPr bwMode="auto">
          <a:xfrm>
            <a:off x="7696200" y="5357813"/>
            <a:ext cx="1200150" cy="412750"/>
          </a:xfrm>
          <a:prstGeom prst="rect">
            <a:avLst/>
          </a:prstGeom>
          <a:noFill/>
          <a:ln w="9525">
            <a:noFill/>
            <a:miter lim="800000"/>
            <a:headEnd/>
            <a:tailEnd/>
          </a:ln>
          <a:effectLst/>
        </p:spPr>
        <p:txBody>
          <a:bodyPr lIns="92075" tIns="46038" rIns="92075" bIns="46038">
            <a:spAutoFit/>
          </a:bodyPr>
          <a:lstStyle/>
          <a:p>
            <a:pPr>
              <a:spcBef>
                <a:spcPct val="50000"/>
              </a:spcBef>
            </a:pPr>
            <a:r>
              <a:rPr lang="en-US" sz="2100" b="1">
                <a:latin typeface="Times New Roman" pitchFamily="18" charset="0"/>
              </a:rPr>
              <a:t>AAI / 60</a:t>
            </a:r>
          </a:p>
        </p:txBody>
      </p:sp>
      <p:pic>
        <p:nvPicPr>
          <p:cNvPr id="38930" name="Picture 18"/>
          <p:cNvPicPr>
            <a:picLocks noChangeArrowheads="1"/>
          </p:cNvPicPr>
          <p:nvPr/>
        </p:nvPicPr>
        <p:blipFill>
          <a:blip r:embed="rId3" cstate="print"/>
          <a:srcRect/>
          <a:stretch>
            <a:fillRect/>
          </a:stretch>
        </p:blipFill>
        <p:spPr bwMode="auto">
          <a:xfrm>
            <a:off x="333375" y="2990850"/>
            <a:ext cx="8467725" cy="2274888"/>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64"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65"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66"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67"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68"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69"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70"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71"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72"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73"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74"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75"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76" name="Rectangle 16"/>
          <p:cNvSpPr>
            <a:spLocks noGrp="1" noChangeArrowheads="1"/>
          </p:cNvSpPr>
          <p:nvPr>
            <p:ph type="title"/>
          </p:nvPr>
        </p:nvSpPr>
        <p:spPr>
          <a:noFill/>
          <a:ln/>
        </p:spPr>
        <p:txBody>
          <a:bodyPr lIns="92075" tIns="46038" rIns="92075" bIns="46038"/>
          <a:lstStyle/>
          <a:p>
            <a:r>
              <a:rPr lang="en-US"/>
              <a:t>Paced Rhythm Recognition</a:t>
            </a:r>
          </a:p>
        </p:txBody>
      </p:sp>
      <p:sp>
        <p:nvSpPr>
          <p:cNvPr id="40977" name="Rectangle 17"/>
          <p:cNvSpPr>
            <a:spLocks noChangeArrowheads="1"/>
          </p:cNvSpPr>
          <p:nvPr/>
        </p:nvSpPr>
        <p:spPr bwMode="auto">
          <a:xfrm>
            <a:off x="6153150" y="5641975"/>
            <a:ext cx="2781300" cy="412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DDD / 60 / 120</a:t>
            </a:r>
          </a:p>
        </p:txBody>
      </p:sp>
      <p:pic>
        <p:nvPicPr>
          <p:cNvPr id="40978" name="Picture 18"/>
          <p:cNvPicPr>
            <a:picLocks noChangeArrowheads="1"/>
          </p:cNvPicPr>
          <p:nvPr/>
        </p:nvPicPr>
        <p:blipFill>
          <a:blip r:embed="rId3" cstate="print"/>
          <a:srcRect/>
          <a:stretch>
            <a:fillRect/>
          </a:stretch>
        </p:blipFill>
        <p:spPr bwMode="auto">
          <a:xfrm>
            <a:off x="714375" y="2819400"/>
            <a:ext cx="7707313" cy="268922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12"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1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14"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15"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16"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17"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18"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19"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20"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21"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22"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3023"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3024" name="Rectangle 16"/>
          <p:cNvSpPr>
            <a:spLocks noGrp="1" noChangeArrowheads="1"/>
          </p:cNvSpPr>
          <p:nvPr>
            <p:ph type="title"/>
          </p:nvPr>
        </p:nvSpPr>
        <p:spPr>
          <a:noFill/>
          <a:ln/>
        </p:spPr>
        <p:txBody>
          <a:bodyPr lIns="92075" tIns="46038" rIns="92075" bIns="46038"/>
          <a:lstStyle/>
          <a:p>
            <a:r>
              <a:rPr lang="en-US"/>
              <a:t>Paced Rhythm Recognition</a:t>
            </a:r>
          </a:p>
        </p:txBody>
      </p:sp>
      <p:pic>
        <p:nvPicPr>
          <p:cNvPr id="43025" name="Picture 17"/>
          <p:cNvPicPr>
            <a:picLocks noChangeArrowheads="1"/>
          </p:cNvPicPr>
          <p:nvPr/>
        </p:nvPicPr>
        <p:blipFill>
          <a:blip r:embed="rId3" cstate="print"/>
          <a:srcRect/>
          <a:stretch>
            <a:fillRect/>
          </a:stretch>
        </p:blipFill>
        <p:spPr bwMode="auto">
          <a:xfrm>
            <a:off x="550863" y="2297113"/>
            <a:ext cx="8288337" cy="3036887"/>
          </a:xfrm>
          <a:prstGeom prst="rect">
            <a:avLst/>
          </a:prstGeom>
          <a:noFill/>
          <a:ln w="9525">
            <a:noFill/>
            <a:miter lim="800000"/>
            <a:headEnd/>
            <a:tailEnd/>
          </a:ln>
          <a:effectLst/>
        </p:spPr>
      </p:pic>
      <p:sp>
        <p:nvSpPr>
          <p:cNvPr id="43026" name="Rectangle 18"/>
          <p:cNvSpPr>
            <a:spLocks noChangeArrowheads="1"/>
          </p:cNvSpPr>
          <p:nvPr/>
        </p:nvSpPr>
        <p:spPr bwMode="auto">
          <a:xfrm>
            <a:off x="6210300" y="5486400"/>
            <a:ext cx="2819400" cy="412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                         VVI / 60</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5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6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6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62"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63"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64"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65"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66"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67"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68"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69"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70"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5071"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5072" name="Rectangle 16"/>
          <p:cNvSpPr>
            <a:spLocks noGrp="1" noChangeArrowheads="1"/>
          </p:cNvSpPr>
          <p:nvPr>
            <p:ph type="title"/>
          </p:nvPr>
        </p:nvSpPr>
        <p:spPr>
          <a:noFill/>
          <a:ln/>
        </p:spPr>
        <p:txBody>
          <a:bodyPr lIns="92075" tIns="46038" rIns="92075" bIns="46038"/>
          <a:lstStyle/>
          <a:p>
            <a:r>
              <a:rPr lang="en-US"/>
              <a:t>Paced Rhythm Recognition</a:t>
            </a:r>
          </a:p>
        </p:txBody>
      </p:sp>
      <p:pic>
        <p:nvPicPr>
          <p:cNvPr id="45073" name="Picture 17"/>
          <p:cNvPicPr>
            <a:picLocks noChangeArrowheads="1"/>
          </p:cNvPicPr>
          <p:nvPr>
            <p:ph type="body" idx="1"/>
          </p:nvPr>
        </p:nvPicPr>
        <p:blipFill>
          <a:blip r:embed="rId3" cstate="print"/>
          <a:srcRect b="31419"/>
          <a:stretch>
            <a:fillRect/>
          </a:stretch>
        </p:blipFill>
        <p:spPr>
          <a:xfrm>
            <a:off x="608013" y="2260600"/>
            <a:ext cx="7916862" cy="2978150"/>
          </a:xfrm>
          <a:noFill/>
          <a:ln/>
        </p:spPr>
      </p:pic>
      <p:sp>
        <p:nvSpPr>
          <p:cNvPr id="45074" name="Rectangle 18"/>
          <p:cNvSpPr>
            <a:spLocks noChangeArrowheads="1"/>
          </p:cNvSpPr>
          <p:nvPr/>
        </p:nvSpPr>
        <p:spPr bwMode="auto">
          <a:xfrm>
            <a:off x="6251575" y="5353050"/>
            <a:ext cx="2578100" cy="412750"/>
          </a:xfrm>
          <a:prstGeom prst="rect">
            <a:avLst/>
          </a:prstGeom>
          <a:noFill/>
          <a:ln w="9525">
            <a:noFill/>
            <a:miter lim="800000"/>
            <a:headEnd/>
            <a:tailEnd/>
          </a:ln>
          <a:effectLst/>
        </p:spPr>
        <p:txBody>
          <a:bodyPr lIns="92075" tIns="46038" rIns="92075" bIns="46038">
            <a:spAutoFit/>
          </a:bodyPr>
          <a:lstStyle/>
          <a:p>
            <a:pPr algn="r">
              <a:spcBef>
                <a:spcPct val="50000"/>
              </a:spcBef>
            </a:pPr>
            <a:r>
              <a:rPr lang="en-US" sz="2100" b="1">
                <a:latin typeface="Times New Roman" pitchFamily="18" charset="0"/>
              </a:rPr>
              <a:t>DDD / 60 / 120</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0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0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0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1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1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1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1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14"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15"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16"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17"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18"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7119"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7120" name="Rectangle 16"/>
          <p:cNvSpPr>
            <a:spLocks noGrp="1" noChangeArrowheads="1"/>
          </p:cNvSpPr>
          <p:nvPr>
            <p:ph type="title"/>
          </p:nvPr>
        </p:nvSpPr>
        <p:spPr>
          <a:noFill/>
          <a:ln/>
        </p:spPr>
        <p:txBody>
          <a:bodyPr lIns="92075" tIns="46038" rIns="92075" bIns="46038"/>
          <a:lstStyle/>
          <a:p>
            <a:r>
              <a:rPr lang="en-US"/>
              <a:t>Paced Rhythm Recognition</a:t>
            </a:r>
          </a:p>
        </p:txBody>
      </p:sp>
      <p:pic>
        <p:nvPicPr>
          <p:cNvPr id="47121" name="Picture 17"/>
          <p:cNvPicPr>
            <a:picLocks noChangeArrowheads="1"/>
          </p:cNvPicPr>
          <p:nvPr>
            <p:ph type="body" idx="1"/>
          </p:nvPr>
        </p:nvPicPr>
        <p:blipFill>
          <a:blip r:embed="rId3" cstate="print"/>
          <a:srcRect b="26509"/>
          <a:stretch>
            <a:fillRect/>
          </a:stretch>
        </p:blipFill>
        <p:spPr>
          <a:xfrm>
            <a:off x="717550" y="2106613"/>
            <a:ext cx="7510463" cy="2936875"/>
          </a:xfrm>
          <a:noFill/>
          <a:ln/>
        </p:spPr>
      </p:pic>
      <p:sp>
        <p:nvSpPr>
          <p:cNvPr id="47122" name="Rectangle 18"/>
          <p:cNvSpPr>
            <a:spLocks noChangeArrowheads="1"/>
          </p:cNvSpPr>
          <p:nvPr/>
        </p:nvSpPr>
        <p:spPr bwMode="auto">
          <a:xfrm>
            <a:off x="5459413" y="5413375"/>
            <a:ext cx="2781300" cy="412750"/>
          </a:xfrm>
          <a:prstGeom prst="rect">
            <a:avLst/>
          </a:prstGeom>
          <a:noFill/>
          <a:ln w="9525">
            <a:noFill/>
            <a:miter lim="800000"/>
            <a:headEnd/>
            <a:tailEnd/>
          </a:ln>
          <a:effectLst/>
        </p:spPr>
        <p:txBody>
          <a:bodyPr lIns="92075" tIns="46038" rIns="92075" bIns="46038">
            <a:spAutoFit/>
          </a:bodyPr>
          <a:lstStyle/>
          <a:p>
            <a:pPr algn="r">
              <a:spcBef>
                <a:spcPct val="50000"/>
              </a:spcBef>
            </a:pPr>
            <a:r>
              <a:rPr lang="en-US" sz="2100" b="1">
                <a:latin typeface="Times New Roman" pitchFamily="18" charset="0"/>
              </a:rPr>
              <a:t>DDD / 60 / 120</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56"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57"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58"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59"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60"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61"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62"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63"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64"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65"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66"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9167"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9168" name="Rectangle 16"/>
          <p:cNvSpPr>
            <a:spLocks noGrp="1" noChangeArrowheads="1"/>
          </p:cNvSpPr>
          <p:nvPr>
            <p:ph type="title"/>
          </p:nvPr>
        </p:nvSpPr>
        <p:spPr>
          <a:noFill/>
          <a:ln/>
        </p:spPr>
        <p:txBody>
          <a:bodyPr lIns="92075" tIns="46038" rIns="92075" bIns="46038"/>
          <a:lstStyle/>
          <a:p>
            <a:r>
              <a:rPr lang="en-US"/>
              <a:t>Undersensing . . . </a:t>
            </a:r>
          </a:p>
        </p:txBody>
      </p:sp>
      <p:sp>
        <p:nvSpPr>
          <p:cNvPr id="49169" name="Rectangle 17"/>
          <p:cNvSpPr>
            <a:spLocks noGrp="1" noChangeArrowheads="1"/>
          </p:cNvSpPr>
          <p:nvPr>
            <p:ph type="body" idx="1"/>
          </p:nvPr>
        </p:nvSpPr>
        <p:spPr>
          <a:noFill/>
          <a:ln/>
        </p:spPr>
        <p:txBody>
          <a:bodyPr lIns="92075" tIns="46038" rIns="92075" bIns="46038"/>
          <a:lstStyle/>
          <a:p>
            <a:r>
              <a:rPr lang="en-US"/>
              <a:t>Pacemaker does not “see” the intrinsic beat, and therefore does not respond appropriately</a:t>
            </a:r>
          </a:p>
          <a:p>
            <a:pPr>
              <a:buFont typeface="Wingdings" pitchFamily="2" charset="2"/>
              <a:buNone/>
            </a:pPr>
            <a:endParaRPr lang="en-US"/>
          </a:p>
        </p:txBody>
      </p:sp>
      <p:pic>
        <p:nvPicPr>
          <p:cNvPr id="49170" name="Picture 18"/>
          <p:cNvPicPr>
            <a:picLocks noChangeArrowheads="1"/>
          </p:cNvPicPr>
          <p:nvPr/>
        </p:nvPicPr>
        <p:blipFill>
          <a:blip r:embed="rId3" cstate="print"/>
          <a:srcRect b="15190"/>
          <a:stretch>
            <a:fillRect/>
          </a:stretch>
        </p:blipFill>
        <p:spPr bwMode="auto">
          <a:xfrm>
            <a:off x="914400" y="3581400"/>
            <a:ext cx="7270750" cy="2243138"/>
          </a:xfrm>
          <a:prstGeom prst="rect">
            <a:avLst/>
          </a:prstGeom>
          <a:noFill/>
          <a:ln w="9525">
            <a:noFill/>
            <a:miter lim="800000"/>
            <a:headEnd/>
            <a:tailEnd/>
          </a:ln>
          <a:effectLst/>
        </p:spPr>
      </p:pic>
      <p:sp>
        <p:nvSpPr>
          <p:cNvPr id="49171" name="Rectangle 19"/>
          <p:cNvSpPr>
            <a:spLocks noChangeArrowheads="1"/>
          </p:cNvSpPr>
          <p:nvPr/>
        </p:nvSpPr>
        <p:spPr bwMode="blackWhite">
          <a:xfrm>
            <a:off x="2460625" y="4432300"/>
            <a:ext cx="141605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rPr>
              <a:t>Intrinsic beat not sensed</a:t>
            </a:r>
          </a:p>
        </p:txBody>
      </p:sp>
      <p:sp>
        <p:nvSpPr>
          <p:cNvPr id="49172" name="Line 20"/>
          <p:cNvSpPr>
            <a:spLocks noChangeShapeType="1"/>
          </p:cNvSpPr>
          <p:nvPr/>
        </p:nvSpPr>
        <p:spPr bwMode="auto">
          <a:xfrm flipV="1">
            <a:off x="3752850" y="4076700"/>
            <a:ext cx="304800" cy="457200"/>
          </a:xfrm>
          <a:prstGeom prst="line">
            <a:avLst/>
          </a:prstGeom>
          <a:noFill/>
          <a:ln w="25400">
            <a:solidFill>
              <a:srgbClr val="000000"/>
            </a:solidFill>
            <a:round/>
            <a:headEnd type="none" w="sm" len="sm"/>
            <a:tailEnd type="stealth" w="med" len="lg"/>
          </a:ln>
          <a:effectLst/>
        </p:spPr>
        <p:txBody>
          <a:bodyPr/>
          <a:lstStyle/>
          <a:p>
            <a:endParaRPr lang="en-US"/>
          </a:p>
        </p:txBody>
      </p:sp>
      <p:sp>
        <p:nvSpPr>
          <p:cNvPr id="49173" name="Rectangle 21"/>
          <p:cNvSpPr>
            <a:spLocks noChangeArrowheads="1"/>
          </p:cNvSpPr>
          <p:nvPr/>
        </p:nvSpPr>
        <p:spPr bwMode="blackWhite">
          <a:xfrm>
            <a:off x="4813300" y="4279900"/>
            <a:ext cx="176530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rPr>
              <a:t>Scheduled pace delivered</a:t>
            </a:r>
          </a:p>
        </p:txBody>
      </p:sp>
      <p:sp>
        <p:nvSpPr>
          <p:cNvPr id="49174" name="Line 22"/>
          <p:cNvSpPr>
            <a:spLocks noChangeShapeType="1"/>
          </p:cNvSpPr>
          <p:nvPr/>
        </p:nvSpPr>
        <p:spPr bwMode="auto">
          <a:xfrm flipH="1" flipV="1">
            <a:off x="4514850" y="4305300"/>
            <a:ext cx="438150" cy="209550"/>
          </a:xfrm>
          <a:prstGeom prst="line">
            <a:avLst/>
          </a:prstGeom>
          <a:noFill/>
          <a:ln w="25400">
            <a:solidFill>
              <a:srgbClr val="000000"/>
            </a:solidFill>
            <a:round/>
            <a:headEnd type="none" w="sm" len="sm"/>
            <a:tailEnd type="stealth" w="med" len="lg"/>
          </a:ln>
          <a:effectLst/>
        </p:spPr>
        <p:txBody>
          <a:bodyPr/>
          <a:lstStyle/>
          <a:p>
            <a:endParaRPr lang="en-US"/>
          </a:p>
        </p:txBody>
      </p:sp>
      <p:sp>
        <p:nvSpPr>
          <p:cNvPr id="49175" name="Rectangle 23"/>
          <p:cNvSpPr>
            <a:spLocks noChangeArrowheads="1"/>
          </p:cNvSpPr>
          <p:nvPr/>
        </p:nvSpPr>
        <p:spPr bwMode="auto">
          <a:xfrm>
            <a:off x="7010400" y="6019800"/>
            <a:ext cx="1485900" cy="412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VVI / 60</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0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1204"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05"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1206"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07"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1208"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09"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1210"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11"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1212"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13"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1214"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1215"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pic>
        <p:nvPicPr>
          <p:cNvPr id="51216" name="Picture 16"/>
          <p:cNvPicPr>
            <a:picLocks noChangeArrowheads="1"/>
          </p:cNvPicPr>
          <p:nvPr/>
        </p:nvPicPr>
        <p:blipFill>
          <a:blip r:embed="rId3" cstate="print"/>
          <a:srcRect b="32809"/>
          <a:stretch>
            <a:fillRect/>
          </a:stretch>
        </p:blipFill>
        <p:spPr bwMode="auto">
          <a:xfrm>
            <a:off x="550863" y="2133600"/>
            <a:ext cx="7608887" cy="1901825"/>
          </a:xfrm>
          <a:prstGeom prst="rect">
            <a:avLst/>
          </a:prstGeom>
          <a:noFill/>
          <a:ln w="9525">
            <a:noFill/>
            <a:miter lim="800000"/>
            <a:headEnd/>
            <a:tailEnd/>
          </a:ln>
          <a:effectLst/>
        </p:spPr>
      </p:pic>
      <p:sp>
        <p:nvSpPr>
          <p:cNvPr id="51217" name="Rectangle 17"/>
          <p:cNvSpPr>
            <a:spLocks noGrp="1" noChangeArrowheads="1"/>
          </p:cNvSpPr>
          <p:nvPr>
            <p:ph type="title"/>
          </p:nvPr>
        </p:nvSpPr>
        <p:spPr>
          <a:noFill/>
          <a:ln/>
        </p:spPr>
        <p:txBody>
          <a:bodyPr lIns="92075" tIns="46038" rIns="92075" bIns="46038"/>
          <a:lstStyle/>
          <a:p>
            <a:r>
              <a:rPr lang="en-US"/>
              <a:t>Oversensing</a:t>
            </a:r>
          </a:p>
        </p:txBody>
      </p:sp>
      <p:sp>
        <p:nvSpPr>
          <p:cNvPr id="51218" name="Rectangle 18"/>
          <p:cNvSpPr>
            <a:spLocks noGrp="1" noChangeArrowheads="1"/>
          </p:cNvSpPr>
          <p:nvPr>
            <p:ph type="body" sz="half" idx="1"/>
          </p:nvPr>
        </p:nvSpPr>
        <p:spPr>
          <a:xfrm>
            <a:off x="347663" y="4286250"/>
            <a:ext cx="7964487" cy="2082800"/>
          </a:xfrm>
          <a:noFill/>
          <a:ln/>
        </p:spPr>
        <p:txBody>
          <a:bodyPr lIns="92075" tIns="46038" rIns="92075" bIns="46038"/>
          <a:lstStyle/>
          <a:p>
            <a:pPr>
              <a:buFont typeface="Wingdings" pitchFamily="2" charset="2"/>
              <a:buNone/>
            </a:pPr>
            <a:endParaRPr lang="en-US"/>
          </a:p>
          <a:p>
            <a:r>
              <a:rPr lang="en-US"/>
              <a:t>An electrical signal other than the intended P or R wave is detected</a:t>
            </a:r>
          </a:p>
        </p:txBody>
      </p:sp>
      <p:sp>
        <p:nvSpPr>
          <p:cNvPr id="51219" name="Rectangle 19"/>
          <p:cNvSpPr>
            <a:spLocks noChangeArrowheads="1"/>
          </p:cNvSpPr>
          <p:nvPr/>
        </p:nvSpPr>
        <p:spPr bwMode="blackWhite">
          <a:xfrm>
            <a:off x="1577975" y="2873375"/>
            <a:ext cx="1651000" cy="74295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rPr>
              <a:t>Marker channel shows intrinsic activity...</a:t>
            </a:r>
          </a:p>
        </p:txBody>
      </p:sp>
      <p:sp>
        <p:nvSpPr>
          <p:cNvPr id="51220" name="Rectangle 20"/>
          <p:cNvSpPr>
            <a:spLocks noChangeArrowheads="1"/>
          </p:cNvSpPr>
          <p:nvPr/>
        </p:nvSpPr>
        <p:spPr bwMode="blackWhite">
          <a:xfrm>
            <a:off x="3727450" y="2644775"/>
            <a:ext cx="1746250" cy="530225"/>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solidFill>
                  <a:schemeClr val="accent1"/>
                </a:solidFill>
              </a:rPr>
              <a:t> ...though no activity is present </a:t>
            </a:r>
          </a:p>
        </p:txBody>
      </p:sp>
      <p:grpSp>
        <p:nvGrpSpPr>
          <p:cNvPr id="51221" name="Group 21"/>
          <p:cNvGrpSpPr>
            <a:grpSpLocks/>
          </p:cNvGrpSpPr>
          <p:nvPr/>
        </p:nvGrpSpPr>
        <p:grpSpPr bwMode="auto">
          <a:xfrm>
            <a:off x="3086100" y="2381250"/>
            <a:ext cx="5791200" cy="2338388"/>
            <a:chOff x="1944" y="1500"/>
            <a:chExt cx="3648" cy="1473"/>
          </a:xfrm>
        </p:grpSpPr>
        <p:sp>
          <p:nvSpPr>
            <p:cNvPr id="51222" name="Rectangle 22"/>
            <p:cNvSpPr>
              <a:spLocks noChangeArrowheads="1"/>
            </p:cNvSpPr>
            <p:nvPr/>
          </p:nvSpPr>
          <p:spPr bwMode="auto">
            <a:xfrm>
              <a:off x="4104" y="2713"/>
              <a:ext cx="1488" cy="26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VVI / 60</a:t>
              </a:r>
            </a:p>
          </p:txBody>
        </p:sp>
        <p:sp>
          <p:nvSpPr>
            <p:cNvPr id="51223" name="Line 23"/>
            <p:cNvSpPr>
              <a:spLocks noChangeShapeType="1"/>
            </p:cNvSpPr>
            <p:nvPr/>
          </p:nvSpPr>
          <p:spPr bwMode="auto">
            <a:xfrm flipH="1" flipV="1">
              <a:off x="2192" y="1500"/>
              <a:ext cx="224" cy="264"/>
            </a:xfrm>
            <a:prstGeom prst="line">
              <a:avLst/>
            </a:prstGeom>
            <a:noFill/>
            <a:ln w="12700">
              <a:solidFill>
                <a:srgbClr val="000000"/>
              </a:solidFill>
              <a:round/>
              <a:headEnd type="stealth" w="med" len="lg"/>
              <a:tailEnd type="stealth" w="med" len="lg"/>
            </a:ln>
            <a:effectLst/>
          </p:spPr>
          <p:txBody>
            <a:bodyPr/>
            <a:lstStyle/>
            <a:p>
              <a:endParaRPr lang="en-US"/>
            </a:p>
          </p:txBody>
        </p:sp>
        <p:sp>
          <p:nvSpPr>
            <p:cNvPr id="51224" name="Line 24"/>
            <p:cNvSpPr>
              <a:spLocks noChangeShapeType="1"/>
            </p:cNvSpPr>
            <p:nvPr/>
          </p:nvSpPr>
          <p:spPr bwMode="auto">
            <a:xfrm>
              <a:off x="1944" y="1976"/>
              <a:ext cx="240" cy="248"/>
            </a:xfrm>
            <a:prstGeom prst="line">
              <a:avLst/>
            </a:prstGeom>
            <a:noFill/>
            <a:ln w="12700">
              <a:solidFill>
                <a:srgbClr val="000000"/>
              </a:solidFill>
              <a:round/>
              <a:headEnd type="stealth" w="med" len="lg"/>
              <a:tailEnd type="stealth" w="med" len="lg"/>
            </a:ln>
            <a:effec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47800" y="609600"/>
            <a:ext cx="7315200" cy="762000"/>
          </a:xfrm>
          <a:prstGeom prst="rect">
            <a:avLst/>
          </a:prstGeom>
          <a:noFill/>
          <a:ln w="12700">
            <a:noFill/>
            <a:miter lim="800000"/>
            <a:headEnd/>
            <a:tailEnd/>
          </a:ln>
          <a:effectLst/>
        </p:spPr>
        <p:txBody>
          <a:bodyPr lIns="90488" tIns="44450" rIns="90488" bIns="44450" anchor="ctr"/>
          <a:lstStyle/>
          <a:p>
            <a:pPr eaLnBrk="1" hangingPunct="1"/>
            <a:r>
              <a:rPr lang="en-US" sz="4200">
                <a:solidFill>
                  <a:schemeClr val="tx2"/>
                </a:solidFill>
              </a:rPr>
              <a:t>Cardiac Conduction System</a:t>
            </a:r>
          </a:p>
        </p:txBody>
      </p:sp>
      <p:graphicFrame>
        <p:nvGraphicFramePr>
          <p:cNvPr id="7171" name="Object 3">
            <a:hlinkClick r:id="" action="ppaction://ole?verb=0"/>
          </p:cNvPr>
          <p:cNvGraphicFramePr>
            <a:graphicFrameLocks/>
          </p:cNvGraphicFramePr>
          <p:nvPr/>
        </p:nvGraphicFramePr>
        <p:xfrm>
          <a:off x="1174750" y="1847850"/>
          <a:ext cx="7248525" cy="5010150"/>
        </p:xfrm>
        <a:graphic>
          <a:graphicData uri="http://schemas.openxmlformats.org/presentationml/2006/ole">
            <p:oleObj spid="_x0000_s7171" name="Document" r:id="rId4" imgW="7246800" imgH="4692600" progId="Word.Document.8">
              <p:embed/>
            </p:oleObj>
          </a:graphicData>
        </a:graphic>
      </p:graphicFrame>
      <p:sp>
        <p:nvSpPr>
          <p:cNvPr id="7172" name="Line 4"/>
          <p:cNvSpPr>
            <a:spLocks noChangeShapeType="1"/>
          </p:cNvSpPr>
          <p:nvPr/>
        </p:nvSpPr>
        <p:spPr bwMode="auto">
          <a:xfrm>
            <a:off x="2251075" y="3470275"/>
            <a:ext cx="758825" cy="73025"/>
          </a:xfrm>
          <a:prstGeom prst="line">
            <a:avLst/>
          </a:prstGeom>
          <a:noFill/>
          <a:ln w="25400">
            <a:solidFill>
              <a:srgbClr val="CF0E30"/>
            </a:solidFill>
            <a:round/>
            <a:headEnd/>
            <a:tailEnd type="triangle" w="med" len="med"/>
          </a:ln>
          <a:effectLst/>
        </p:spPr>
        <p:txBody>
          <a:bodyPr wrap="none" anchor="ctr"/>
          <a:lstStyle/>
          <a:p>
            <a:endParaRPr lang="en-US"/>
          </a:p>
        </p:txBody>
      </p:sp>
      <p:sp>
        <p:nvSpPr>
          <p:cNvPr id="7173" name="Line 5"/>
          <p:cNvSpPr>
            <a:spLocks noChangeShapeType="1"/>
          </p:cNvSpPr>
          <p:nvPr/>
        </p:nvSpPr>
        <p:spPr bwMode="auto">
          <a:xfrm flipV="1">
            <a:off x="2401888" y="4078288"/>
            <a:ext cx="1292225" cy="301625"/>
          </a:xfrm>
          <a:prstGeom prst="line">
            <a:avLst/>
          </a:prstGeom>
          <a:noFill/>
          <a:ln w="25400">
            <a:solidFill>
              <a:srgbClr val="CF0E30"/>
            </a:solidFill>
            <a:round/>
            <a:headEnd/>
            <a:tailEnd type="triangle" w="med" len="med"/>
          </a:ln>
          <a:effectLst/>
        </p:spPr>
        <p:txBody>
          <a:bodyPr wrap="none" anchor="ctr"/>
          <a:lstStyle/>
          <a:p>
            <a:endParaRPr lang="en-US"/>
          </a:p>
        </p:txBody>
      </p:sp>
      <p:sp>
        <p:nvSpPr>
          <p:cNvPr id="7174" name="Line 6"/>
          <p:cNvSpPr>
            <a:spLocks noChangeShapeType="1"/>
          </p:cNvSpPr>
          <p:nvPr/>
        </p:nvSpPr>
        <p:spPr bwMode="auto">
          <a:xfrm flipV="1">
            <a:off x="2382838" y="4630738"/>
            <a:ext cx="1787525" cy="568325"/>
          </a:xfrm>
          <a:prstGeom prst="line">
            <a:avLst/>
          </a:prstGeom>
          <a:noFill/>
          <a:ln w="12700">
            <a:solidFill>
              <a:srgbClr val="CF0E30"/>
            </a:solidFill>
            <a:round/>
            <a:headEnd/>
            <a:tailEnd type="triangle" w="med" len="med"/>
          </a:ln>
          <a:effectLst/>
        </p:spPr>
        <p:txBody>
          <a:bodyPr wrap="none" anchor="ctr"/>
          <a:lstStyle/>
          <a:p>
            <a:endParaRPr lang="en-US"/>
          </a:p>
        </p:txBody>
      </p:sp>
      <p:sp>
        <p:nvSpPr>
          <p:cNvPr id="7175" name="Line 7"/>
          <p:cNvSpPr>
            <a:spLocks noChangeShapeType="1"/>
          </p:cNvSpPr>
          <p:nvPr/>
        </p:nvSpPr>
        <p:spPr bwMode="auto">
          <a:xfrm flipH="1">
            <a:off x="4175125" y="3298825"/>
            <a:ext cx="2625725" cy="720725"/>
          </a:xfrm>
          <a:prstGeom prst="line">
            <a:avLst/>
          </a:prstGeom>
          <a:noFill/>
          <a:ln w="12700">
            <a:solidFill>
              <a:srgbClr val="CF0E30"/>
            </a:solidFill>
            <a:round/>
            <a:headEnd/>
            <a:tailEnd type="triangle" w="med" len="med"/>
          </a:ln>
          <a:effectLst/>
        </p:spPr>
        <p:txBody>
          <a:bodyPr wrap="none" anchor="ctr"/>
          <a:lstStyle/>
          <a:p>
            <a:endParaRPr lang="en-US"/>
          </a:p>
        </p:txBody>
      </p:sp>
      <p:sp>
        <p:nvSpPr>
          <p:cNvPr id="7176" name="Line 8"/>
          <p:cNvSpPr>
            <a:spLocks noChangeShapeType="1"/>
          </p:cNvSpPr>
          <p:nvPr/>
        </p:nvSpPr>
        <p:spPr bwMode="auto">
          <a:xfrm flipH="1">
            <a:off x="4556125" y="4137025"/>
            <a:ext cx="2320925" cy="415925"/>
          </a:xfrm>
          <a:prstGeom prst="line">
            <a:avLst/>
          </a:prstGeom>
          <a:noFill/>
          <a:ln w="12700">
            <a:solidFill>
              <a:srgbClr val="CF0E30"/>
            </a:solidFill>
            <a:round/>
            <a:headEnd/>
            <a:tailEnd type="triangle" w="med" len="med"/>
          </a:ln>
          <a:effectLst/>
        </p:spPr>
        <p:txBody>
          <a:bodyPr wrap="none" anchor="ctr"/>
          <a:lstStyle/>
          <a:p>
            <a:endParaRPr lang="en-US"/>
          </a:p>
        </p:txBody>
      </p:sp>
      <p:sp>
        <p:nvSpPr>
          <p:cNvPr id="7177" name="Line 9"/>
          <p:cNvSpPr>
            <a:spLocks noChangeShapeType="1"/>
          </p:cNvSpPr>
          <p:nvPr/>
        </p:nvSpPr>
        <p:spPr bwMode="auto">
          <a:xfrm flipH="1" flipV="1">
            <a:off x="5926138" y="4859338"/>
            <a:ext cx="873125" cy="111125"/>
          </a:xfrm>
          <a:prstGeom prst="line">
            <a:avLst/>
          </a:prstGeom>
          <a:noFill/>
          <a:ln w="12700">
            <a:solidFill>
              <a:srgbClr val="CF0E3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5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52"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5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54"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55"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56"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57"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58"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59"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60" name="Rectangle 1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61" name="Rectangle 1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62" name="Rectangle 1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3263" name="Rectangle 1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3264" name="Rectangle 16"/>
          <p:cNvSpPr>
            <a:spLocks noGrp="1" noChangeArrowheads="1"/>
          </p:cNvSpPr>
          <p:nvPr>
            <p:ph type="title"/>
          </p:nvPr>
        </p:nvSpPr>
        <p:spPr>
          <a:noFill/>
          <a:ln/>
        </p:spPr>
        <p:txBody>
          <a:bodyPr lIns="92075" tIns="46038" rIns="92075" bIns="46038"/>
          <a:lstStyle/>
          <a:p>
            <a:r>
              <a:rPr lang="en-US"/>
              <a:t>Stimulation Threshold</a:t>
            </a:r>
          </a:p>
        </p:txBody>
      </p:sp>
      <p:sp>
        <p:nvSpPr>
          <p:cNvPr id="53265" name="Rectangle 17"/>
          <p:cNvSpPr>
            <a:spLocks noGrp="1" noChangeArrowheads="1"/>
          </p:cNvSpPr>
          <p:nvPr>
            <p:ph type="body" idx="1"/>
          </p:nvPr>
        </p:nvSpPr>
        <p:spPr>
          <a:xfrm>
            <a:off x="663575" y="1981200"/>
            <a:ext cx="8467725" cy="1066800"/>
          </a:xfrm>
          <a:noFill/>
          <a:ln/>
        </p:spPr>
        <p:txBody>
          <a:bodyPr lIns="92075" tIns="46038" rIns="92075" bIns="46038"/>
          <a:lstStyle/>
          <a:p>
            <a:pPr marL="285750" indent="-285750"/>
            <a:r>
              <a:rPr lang="en-US" sz="2800"/>
              <a:t>The minimum electrical stimulus needed to consistently capture the heart outside of the heart’s refractory period</a:t>
            </a:r>
            <a:endParaRPr lang="en-US"/>
          </a:p>
          <a:p>
            <a:pPr marL="285750" indent="-285750">
              <a:buFont typeface="Wingdings" pitchFamily="2" charset="2"/>
              <a:buNone/>
            </a:pPr>
            <a:endParaRPr lang="en-US"/>
          </a:p>
        </p:txBody>
      </p:sp>
      <p:sp>
        <p:nvSpPr>
          <p:cNvPr id="53266" name="Rectangle 18"/>
          <p:cNvSpPr>
            <a:spLocks noChangeArrowheads="1"/>
          </p:cNvSpPr>
          <p:nvPr/>
        </p:nvSpPr>
        <p:spPr bwMode="auto">
          <a:xfrm>
            <a:off x="1485900" y="6286500"/>
            <a:ext cx="1504950" cy="412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100" b="1">
                <a:latin typeface="Times New Roman" pitchFamily="18" charset="0"/>
              </a:rPr>
              <a:t>VVI / 60</a:t>
            </a:r>
          </a:p>
        </p:txBody>
      </p:sp>
      <p:pic>
        <p:nvPicPr>
          <p:cNvPr id="53267" name="Picture 19"/>
          <p:cNvPicPr>
            <a:picLocks noChangeArrowheads="1"/>
          </p:cNvPicPr>
          <p:nvPr/>
        </p:nvPicPr>
        <p:blipFill>
          <a:blip r:embed="rId3" cstate="print"/>
          <a:srcRect/>
          <a:stretch>
            <a:fillRect/>
          </a:stretch>
        </p:blipFill>
        <p:spPr bwMode="auto">
          <a:xfrm>
            <a:off x="1760538" y="2786063"/>
            <a:ext cx="6224587" cy="3409950"/>
          </a:xfrm>
          <a:prstGeom prst="rect">
            <a:avLst/>
          </a:prstGeom>
          <a:noFill/>
          <a:ln w="9525">
            <a:noFill/>
            <a:miter lim="800000"/>
            <a:headEnd/>
            <a:tailEnd/>
          </a:ln>
          <a:effectLst/>
        </p:spPr>
      </p:pic>
      <p:sp>
        <p:nvSpPr>
          <p:cNvPr id="53268" name="Rectangle 20"/>
          <p:cNvSpPr>
            <a:spLocks noChangeArrowheads="1"/>
          </p:cNvSpPr>
          <p:nvPr/>
        </p:nvSpPr>
        <p:spPr bwMode="blackWhite">
          <a:xfrm>
            <a:off x="2789238" y="4368800"/>
            <a:ext cx="1339850"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t>Capture</a:t>
            </a:r>
          </a:p>
        </p:txBody>
      </p:sp>
      <p:sp>
        <p:nvSpPr>
          <p:cNvPr id="53269" name="Rectangle 21"/>
          <p:cNvSpPr>
            <a:spLocks noChangeArrowheads="1"/>
          </p:cNvSpPr>
          <p:nvPr/>
        </p:nvSpPr>
        <p:spPr bwMode="blackWhite">
          <a:xfrm>
            <a:off x="5532438" y="4446588"/>
            <a:ext cx="1852612" cy="317500"/>
          </a:xfrm>
          <a:prstGeom prst="rect">
            <a:avLst/>
          </a:prstGeom>
          <a:solidFill>
            <a:schemeClr val="accent2"/>
          </a:solidFill>
          <a:ln w="12700">
            <a:solidFill>
              <a:schemeClr val="bg2"/>
            </a:solidFill>
            <a:miter lim="800000"/>
            <a:headEnd/>
            <a:tailEnd/>
          </a:ln>
          <a:effectLst/>
        </p:spPr>
        <p:txBody>
          <a:bodyPr lIns="92075" tIns="46038" rIns="92075" bIns="46038">
            <a:spAutoFit/>
          </a:bodyPr>
          <a:lstStyle/>
          <a:p>
            <a:pPr algn="ctr">
              <a:spcBef>
                <a:spcPct val="50000"/>
              </a:spcBef>
            </a:pPr>
            <a:r>
              <a:rPr lang="en-US" sz="1400" b="1" i="1"/>
              <a:t>Non-Capture</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529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530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530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5302"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55303"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55304" name="Rectangle 8"/>
          <p:cNvSpPr>
            <a:spLocks noGrp="1" noChangeArrowheads="1"/>
          </p:cNvSpPr>
          <p:nvPr>
            <p:ph type="title"/>
          </p:nvPr>
        </p:nvSpPr>
        <p:spPr>
          <a:noFill/>
          <a:ln/>
        </p:spPr>
        <p:txBody>
          <a:bodyPr lIns="92075" tIns="46038" rIns="92075" bIns="46038"/>
          <a:lstStyle/>
          <a:p>
            <a:r>
              <a:rPr lang="en-US"/>
              <a:t>Noncapture is Exhibited By:</a:t>
            </a:r>
          </a:p>
        </p:txBody>
      </p:sp>
      <p:sp>
        <p:nvSpPr>
          <p:cNvPr id="55305" name="Rectangle 9"/>
          <p:cNvSpPr>
            <a:spLocks noGrp="1" noChangeArrowheads="1"/>
          </p:cNvSpPr>
          <p:nvPr>
            <p:ph type="body" sz="half" idx="1"/>
          </p:nvPr>
        </p:nvSpPr>
        <p:spPr>
          <a:xfrm>
            <a:off x="665163" y="1981200"/>
            <a:ext cx="8375650" cy="1730375"/>
          </a:xfrm>
          <a:noFill/>
          <a:ln/>
        </p:spPr>
        <p:txBody>
          <a:bodyPr lIns="92075" tIns="46038" rIns="92075" bIns="46038"/>
          <a:lstStyle/>
          <a:p>
            <a:pPr marL="0" indent="0"/>
            <a:r>
              <a:rPr lang="en-US"/>
              <a:t> No evidence of depolarization after pacing artifact</a:t>
            </a:r>
          </a:p>
          <a:p>
            <a:pPr marL="0" indent="0">
              <a:buFont typeface="Wingdings" pitchFamily="2" charset="2"/>
              <a:buNone/>
            </a:pPr>
            <a:endParaRPr lang="en-US"/>
          </a:p>
        </p:txBody>
      </p:sp>
      <p:pic>
        <p:nvPicPr>
          <p:cNvPr id="55306" name="Picture 10"/>
          <p:cNvPicPr>
            <a:picLocks noChangeArrowheads="1"/>
          </p:cNvPicPr>
          <p:nvPr/>
        </p:nvPicPr>
        <p:blipFill>
          <a:blip r:embed="rId3" cstate="print"/>
          <a:srcRect/>
          <a:stretch>
            <a:fillRect/>
          </a:stretch>
        </p:blipFill>
        <p:spPr bwMode="auto">
          <a:xfrm>
            <a:off x="1239838" y="2749550"/>
            <a:ext cx="6731000" cy="3346450"/>
          </a:xfrm>
          <a:prstGeom prst="rect">
            <a:avLst/>
          </a:prstGeom>
          <a:noFill/>
          <a:ln w="9525">
            <a:noFill/>
            <a:miter lim="800000"/>
            <a:headEnd/>
            <a:tailEnd/>
          </a:ln>
          <a:effectLst/>
        </p:spPr>
      </p:pic>
      <p:sp>
        <p:nvSpPr>
          <p:cNvPr id="55307" name="Rectangle 11"/>
          <p:cNvSpPr>
            <a:spLocks noChangeArrowheads="1"/>
          </p:cNvSpPr>
          <p:nvPr/>
        </p:nvSpPr>
        <p:spPr bwMode="blackWhite">
          <a:xfrm>
            <a:off x="4049713" y="4654550"/>
            <a:ext cx="1835150" cy="304800"/>
          </a:xfrm>
          <a:prstGeom prst="rect">
            <a:avLst/>
          </a:prstGeom>
          <a:solidFill>
            <a:schemeClr val="accent2"/>
          </a:solidFill>
          <a:ln w="12700">
            <a:solidFill>
              <a:schemeClr val="bg2"/>
            </a:solidFill>
            <a:miter lim="800000"/>
            <a:headEnd/>
            <a:tailEnd/>
          </a:ln>
          <a:effectLst/>
        </p:spPr>
        <p:txBody>
          <a:bodyPr lIns="77788" tIns="39688" rIns="77788" bIns="39688">
            <a:spAutoFit/>
          </a:bodyPr>
          <a:lstStyle/>
          <a:p>
            <a:pPr defTabSz="661988">
              <a:spcBef>
                <a:spcPct val="50000"/>
              </a:spcBef>
            </a:pPr>
            <a:r>
              <a:rPr lang="en-US" sz="1400" b="1"/>
              <a:t>Loss of capture </a:t>
            </a:r>
          </a:p>
        </p:txBody>
      </p:sp>
      <p:sp>
        <p:nvSpPr>
          <p:cNvPr id="55308" name="Line 12"/>
          <p:cNvSpPr>
            <a:spLocks noChangeShapeType="1"/>
          </p:cNvSpPr>
          <p:nvPr/>
        </p:nvSpPr>
        <p:spPr bwMode="auto">
          <a:xfrm flipV="1">
            <a:off x="5611813" y="4492625"/>
            <a:ext cx="450850" cy="390525"/>
          </a:xfrm>
          <a:prstGeom prst="line">
            <a:avLst/>
          </a:prstGeom>
          <a:noFill/>
          <a:ln w="12700">
            <a:solidFill>
              <a:srgbClr val="000000"/>
            </a:solidFill>
            <a:round/>
            <a:headEnd type="none" w="sm" len="sm"/>
            <a:tailEnd type="stealth" w="med" len="lg"/>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MVP Basic Operation</a:t>
            </a:r>
          </a:p>
        </p:txBody>
      </p:sp>
      <p:sp>
        <p:nvSpPr>
          <p:cNvPr id="57347" name="Text Box 3"/>
          <p:cNvSpPr txBox="1">
            <a:spLocks noChangeArrowheads="1"/>
          </p:cNvSpPr>
          <p:nvPr/>
        </p:nvSpPr>
        <p:spPr bwMode="auto">
          <a:xfrm>
            <a:off x="228600" y="1600200"/>
            <a:ext cx="3200400" cy="1281113"/>
          </a:xfrm>
          <a:prstGeom prst="rect">
            <a:avLst/>
          </a:prstGeom>
          <a:noFill/>
          <a:ln w="12700">
            <a:noFill/>
            <a:miter lim="800000"/>
            <a:headEnd/>
            <a:tailEnd/>
          </a:ln>
          <a:effectLst/>
        </p:spPr>
        <p:txBody>
          <a:bodyPr>
            <a:spAutoFit/>
          </a:bodyPr>
          <a:lstStyle/>
          <a:p>
            <a:pPr>
              <a:spcBef>
                <a:spcPct val="50000"/>
              </a:spcBef>
            </a:pPr>
            <a:r>
              <a:rPr lang="en-US" sz="2400" u="sng">
                <a:solidFill>
                  <a:srgbClr val="980298"/>
                </a:solidFill>
                <a:latin typeface="Trebuchet MS" pitchFamily="34" charset="0"/>
              </a:rPr>
              <a:t>Ventricular Backup</a:t>
            </a:r>
            <a:r>
              <a:rPr lang="en-US" sz="2400">
                <a:solidFill>
                  <a:srgbClr val="005B99"/>
                </a:solidFill>
                <a:latin typeface="Trebuchet MS" pitchFamily="34" charset="0"/>
              </a:rPr>
              <a:t>  </a:t>
            </a:r>
            <a:r>
              <a:rPr lang="en-US">
                <a:latin typeface="Trebuchet MS" pitchFamily="34" charset="0"/>
              </a:rPr>
              <a:t>Ventricular pacing only as needed in the presence of </a:t>
            </a:r>
            <a:br>
              <a:rPr lang="en-US">
                <a:latin typeface="Trebuchet MS" pitchFamily="34" charset="0"/>
              </a:rPr>
            </a:br>
            <a:r>
              <a:rPr lang="en-US">
                <a:latin typeface="Trebuchet MS" pitchFamily="34" charset="0"/>
              </a:rPr>
              <a:t>transient loss of conduction</a:t>
            </a:r>
          </a:p>
        </p:txBody>
      </p:sp>
      <p:pic>
        <p:nvPicPr>
          <p:cNvPr id="57348" name="Picture 4"/>
          <p:cNvPicPr>
            <a:picLocks noChangeAspect="1" noChangeArrowheads="1"/>
          </p:cNvPicPr>
          <p:nvPr/>
        </p:nvPicPr>
        <p:blipFill>
          <a:blip r:embed="rId3" cstate="print"/>
          <a:srcRect/>
          <a:stretch>
            <a:fillRect/>
          </a:stretch>
        </p:blipFill>
        <p:spPr bwMode="auto">
          <a:xfrm>
            <a:off x="228600" y="2943225"/>
            <a:ext cx="8610600" cy="2174875"/>
          </a:xfrm>
          <a:prstGeom prst="rect">
            <a:avLst/>
          </a:prstGeom>
          <a:noFill/>
          <a:ln w="12700">
            <a:solidFill>
              <a:schemeClr val="tx1"/>
            </a:solidFill>
            <a:miter lim="800000"/>
            <a:headEnd/>
            <a:tailEnd/>
          </a:ln>
          <a:effectLst/>
        </p:spPr>
      </p:pic>
      <p:sp>
        <p:nvSpPr>
          <p:cNvPr id="57349" name="Line 5"/>
          <p:cNvSpPr>
            <a:spLocks noChangeShapeType="1"/>
          </p:cNvSpPr>
          <p:nvPr/>
        </p:nvSpPr>
        <p:spPr bwMode="auto">
          <a:xfrm>
            <a:off x="4572000" y="5257800"/>
            <a:ext cx="0" cy="533400"/>
          </a:xfrm>
          <a:prstGeom prst="line">
            <a:avLst/>
          </a:prstGeom>
          <a:noFill/>
          <a:ln w="38100">
            <a:solidFill>
              <a:schemeClr val="tx1"/>
            </a:solidFill>
            <a:round/>
            <a:headEnd type="triangle" w="med" len="med"/>
            <a:tailEnd/>
          </a:ln>
          <a:effectLst/>
        </p:spPr>
        <p:txBody>
          <a:bodyP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MVP Basic Operation</a:t>
            </a:r>
          </a:p>
        </p:txBody>
      </p:sp>
      <p:sp>
        <p:nvSpPr>
          <p:cNvPr id="59395" name="Text Box 3"/>
          <p:cNvSpPr txBox="1">
            <a:spLocks noChangeArrowheads="1"/>
          </p:cNvSpPr>
          <p:nvPr/>
        </p:nvSpPr>
        <p:spPr bwMode="auto">
          <a:xfrm>
            <a:off x="228600" y="1676400"/>
            <a:ext cx="3200400" cy="1281113"/>
          </a:xfrm>
          <a:prstGeom prst="rect">
            <a:avLst/>
          </a:prstGeom>
          <a:noFill/>
          <a:ln w="12700">
            <a:noFill/>
            <a:miter lim="800000"/>
            <a:headEnd/>
            <a:tailEnd/>
          </a:ln>
          <a:effectLst/>
        </p:spPr>
        <p:txBody>
          <a:bodyPr>
            <a:spAutoFit/>
          </a:bodyPr>
          <a:lstStyle/>
          <a:p>
            <a:pPr>
              <a:spcBef>
                <a:spcPct val="50000"/>
              </a:spcBef>
            </a:pPr>
            <a:r>
              <a:rPr lang="en-US" sz="2400" u="sng">
                <a:solidFill>
                  <a:srgbClr val="980298"/>
                </a:solidFill>
                <a:latin typeface="Trebuchet MS" pitchFamily="34" charset="0"/>
              </a:rPr>
              <a:t>DDD(R) Switch  </a:t>
            </a:r>
            <a:r>
              <a:rPr lang="en-US" sz="2400">
                <a:solidFill>
                  <a:srgbClr val="005B99"/>
                </a:solidFill>
                <a:latin typeface="Trebuchet MS" pitchFamily="34" charset="0"/>
              </a:rPr>
              <a:t>  </a:t>
            </a:r>
            <a:r>
              <a:rPr lang="en-US">
                <a:latin typeface="Trebuchet MS" pitchFamily="34" charset="0"/>
              </a:rPr>
              <a:t>Ventricular support if loss</a:t>
            </a:r>
            <a:br>
              <a:rPr lang="en-US">
                <a:latin typeface="Trebuchet MS" pitchFamily="34" charset="0"/>
              </a:rPr>
            </a:br>
            <a:r>
              <a:rPr lang="en-US">
                <a:latin typeface="Trebuchet MS" pitchFamily="34" charset="0"/>
              </a:rPr>
              <a:t>of A-V conduction is persistent</a:t>
            </a:r>
          </a:p>
        </p:txBody>
      </p:sp>
      <p:pic>
        <p:nvPicPr>
          <p:cNvPr id="59396" name="Picture 4"/>
          <p:cNvPicPr>
            <a:picLocks noChangeAspect="1" noChangeArrowheads="1"/>
          </p:cNvPicPr>
          <p:nvPr/>
        </p:nvPicPr>
        <p:blipFill>
          <a:blip r:embed="rId3" cstate="print"/>
          <a:srcRect/>
          <a:stretch>
            <a:fillRect/>
          </a:stretch>
        </p:blipFill>
        <p:spPr bwMode="auto">
          <a:xfrm>
            <a:off x="228600" y="3000375"/>
            <a:ext cx="8686800" cy="2181225"/>
          </a:xfrm>
          <a:prstGeom prst="rect">
            <a:avLst/>
          </a:prstGeom>
          <a:noFill/>
          <a:ln w="12700">
            <a:solidFill>
              <a:schemeClr val="tx1"/>
            </a:solidFill>
            <a:miter lim="800000"/>
            <a:headEnd/>
            <a:tailEnd/>
          </a:ln>
          <a:effectLst/>
        </p:spPr>
      </p:pic>
      <p:sp>
        <p:nvSpPr>
          <p:cNvPr id="59397" name="Line 5"/>
          <p:cNvSpPr>
            <a:spLocks noChangeShapeType="1"/>
          </p:cNvSpPr>
          <p:nvPr/>
        </p:nvSpPr>
        <p:spPr bwMode="auto">
          <a:xfrm>
            <a:off x="5638800" y="5334000"/>
            <a:ext cx="0" cy="533400"/>
          </a:xfrm>
          <a:prstGeom prst="line">
            <a:avLst/>
          </a:prstGeom>
          <a:noFill/>
          <a:ln w="38100">
            <a:solidFill>
              <a:schemeClr val="tx1"/>
            </a:solidFill>
            <a:round/>
            <a:headEnd type="triangle" w="med" len="med"/>
            <a:tailEnd/>
          </a:ln>
          <a:effectLst/>
        </p:spPr>
        <p:txBody>
          <a:bodyP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p>
        </p:txBody>
      </p:sp>
      <p:sp>
        <p:nvSpPr>
          <p:cNvPr id="61443" name="Rectangle 3"/>
          <p:cNvSpPr>
            <a:spLocks noGrp="1" noChangeArrowheads="1"/>
          </p:cNvSpPr>
          <p:nvPr>
            <p:ph type="body" idx="1"/>
          </p:nvPr>
        </p:nvSpPr>
        <p:spPr/>
        <p:txBody>
          <a:bodyPr/>
          <a:lstStyle/>
          <a:p>
            <a:r>
              <a:rPr lang="en-US"/>
              <a:t>Questions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66750" y="228600"/>
            <a:ext cx="7543800" cy="914400"/>
          </a:xfrm>
        </p:spPr>
        <p:txBody>
          <a:bodyPr/>
          <a:lstStyle/>
          <a:p>
            <a:pPr>
              <a:buClr>
                <a:schemeClr val="hlink"/>
              </a:buClr>
              <a:buFont typeface="Wingdings" pitchFamily="2" charset="2"/>
              <a:buNone/>
            </a:pPr>
            <a:r>
              <a:rPr lang="en-US"/>
              <a:t>Normal Sinus Rhythm</a:t>
            </a:r>
          </a:p>
        </p:txBody>
      </p:sp>
      <p:pic>
        <p:nvPicPr>
          <p:cNvPr id="10243" name="Picture 3"/>
          <p:cNvPicPr>
            <a:picLocks noChangeArrowheads="1"/>
          </p:cNvPicPr>
          <p:nvPr/>
        </p:nvPicPr>
        <p:blipFill>
          <a:blip r:embed="rId3" cstate="print"/>
          <a:srcRect/>
          <a:stretch>
            <a:fillRect/>
          </a:stretch>
        </p:blipFill>
        <p:spPr bwMode="auto">
          <a:xfrm>
            <a:off x="1209675" y="1905000"/>
            <a:ext cx="6707188" cy="2420938"/>
          </a:xfrm>
          <a:prstGeom prst="rect">
            <a:avLst/>
          </a:prstGeom>
          <a:noFill/>
          <a:ln w="12700">
            <a:noFill/>
            <a:miter lim="800000"/>
            <a:headEnd/>
            <a:tailEnd/>
          </a:ln>
          <a:effectLst/>
        </p:spPr>
      </p:pic>
      <p:sp>
        <p:nvSpPr>
          <p:cNvPr id="10244" name="Rectangle 4"/>
          <p:cNvSpPr>
            <a:spLocks noChangeArrowheads="1"/>
          </p:cNvSpPr>
          <p:nvPr/>
        </p:nvSpPr>
        <p:spPr bwMode="auto">
          <a:xfrm>
            <a:off x="0" y="4419600"/>
            <a:ext cx="9144000" cy="2822575"/>
          </a:xfrm>
          <a:prstGeom prst="rect">
            <a:avLst/>
          </a:prstGeom>
          <a:noFill/>
          <a:ln w="12700">
            <a:noFill/>
            <a:miter lim="800000"/>
            <a:headEnd/>
            <a:tailEnd/>
          </a:ln>
          <a:effectLst/>
        </p:spPr>
        <p:txBody>
          <a:bodyPr>
            <a:spAutoFit/>
          </a:bodyPr>
          <a:lstStyle/>
          <a:p>
            <a:pPr>
              <a:spcBef>
                <a:spcPct val="5000"/>
              </a:spcBef>
              <a:spcAft>
                <a:spcPct val="5000"/>
              </a:spcAft>
              <a:buClr>
                <a:schemeClr val="hlink"/>
              </a:buClr>
              <a:buFont typeface="Wingdings" pitchFamily="2" charset="2"/>
              <a:buNone/>
            </a:pPr>
            <a:r>
              <a:rPr lang="en-US" sz="2800"/>
              <a:t>  Normal Heart Rate:  60-100 bpm</a:t>
            </a:r>
          </a:p>
          <a:p>
            <a:pPr lvl="1">
              <a:spcBef>
                <a:spcPct val="30000"/>
              </a:spcBef>
              <a:buClr>
                <a:schemeClr val="hlink"/>
              </a:buClr>
              <a:buFont typeface="Wingdings" pitchFamily="2" charset="2"/>
              <a:buChar char="Ø"/>
            </a:pPr>
            <a:r>
              <a:rPr lang="en-US" sz="2400"/>
              <a:t>SA node fires</a:t>
            </a:r>
          </a:p>
          <a:p>
            <a:pPr lvl="1">
              <a:spcBef>
                <a:spcPct val="30000"/>
              </a:spcBef>
              <a:buClr>
                <a:schemeClr val="hlink"/>
              </a:buClr>
              <a:buFont typeface="Wingdings" pitchFamily="2" charset="2"/>
              <a:buChar char="Ø"/>
            </a:pPr>
            <a:r>
              <a:rPr lang="en-US" sz="2400"/>
              <a:t>Each impulse causes atrial depolarization (atrial contraction)</a:t>
            </a:r>
          </a:p>
          <a:p>
            <a:pPr lvl="1">
              <a:spcBef>
                <a:spcPct val="30000"/>
              </a:spcBef>
              <a:buClr>
                <a:schemeClr val="hlink"/>
              </a:buClr>
              <a:buFont typeface="Wingdings" pitchFamily="2" charset="2"/>
              <a:buChar char="Ø"/>
            </a:pPr>
            <a:r>
              <a:rPr lang="en-US" sz="2400"/>
              <a:t>Impulses travel through the AV node and cause ventricular                          </a:t>
            </a:r>
          </a:p>
          <a:p>
            <a:pPr lvl="1">
              <a:spcBef>
                <a:spcPct val="30000"/>
              </a:spcBef>
              <a:buClr>
                <a:schemeClr val="hlink"/>
              </a:buClr>
              <a:buFont typeface="Wingdings" pitchFamily="2" charset="2"/>
              <a:buNone/>
            </a:pPr>
            <a:r>
              <a:rPr lang="en-US" sz="2400"/>
              <a:t>    depolarization (ventricular contraction)</a:t>
            </a:r>
          </a:p>
          <a:p>
            <a:pPr lvl="1">
              <a:spcBef>
                <a:spcPct val="5000"/>
              </a:spcBef>
              <a:spcAft>
                <a:spcPct val="5000"/>
              </a:spcAft>
              <a:buClr>
                <a:schemeClr val="hlink"/>
              </a:buClr>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2"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3"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4" name="Rectangle 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5" name="Rectangle 7"/>
          <p:cNvSpPr>
            <a:spLocks noChangeArrowheads="1"/>
          </p:cNvSpPr>
          <p:nvPr/>
        </p:nvSpPr>
        <p:spPr bwMode="auto">
          <a:xfrm>
            <a:off x="1981200" y="304800"/>
            <a:ext cx="6477000" cy="914400"/>
          </a:xfrm>
          <a:prstGeom prst="rect">
            <a:avLst/>
          </a:prstGeom>
          <a:noFill/>
          <a:ln w="12700">
            <a:noFill/>
            <a:miter lim="800000"/>
            <a:headEnd/>
            <a:tailEnd/>
          </a:ln>
          <a:effectLst/>
        </p:spPr>
        <p:txBody>
          <a:bodyPr lIns="90488" tIns="44450" rIns="90488" bIns="44450" anchor="ctr"/>
          <a:lstStyle/>
          <a:p>
            <a:pPr eaLnBrk="1" hangingPunct="1"/>
            <a:r>
              <a:rPr lang="en-US" sz="4200">
                <a:solidFill>
                  <a:schemeClr val="tx2"/>
                </a:solidFill>
              </a:rPr>
              <a:t>Sinus Bradycardia</a:t>
            </a:r>
          </a:p>
        </p:txBody>
      </p:sp>
      <p:sp>
        <p:nvSpPr>
          <p:cNvPr id="12296" name="Rectangle 8"/>
          <p:cNvSpPr>
            <a:spLocks noChangeArrowheads="1"/>
          </p:cNvSpPr>
          <p:nvPr/>
        </p:nvSpPr>
        <p:spPr bwMode="auto">
          <a:xfrm>
            <a:off x="685800" y="4648200"/>
            <a:ext cx="7772400" cy="1447800"/>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80000"/>
              <a:buFont typeface="Wingdings" pitchFamily="2" charset="2"/>
              <a:buChar char="Ø"/>
            </a:pPr>
            <a:r>
              <a:rPr lang="en-US" sz="2800"/>
              <a:t>Persistent slow rate from the SA node. </a:t>
            </a:r>
          </a:p>
          <a:p>
            <a:pPr marL="342900" indent="-342900" eaLnBrk="1" hangingPunct="1">
              <a:spcBef>
                <a:spcPct val="20000"/>
              </a:spcBef>
              <a:buClr>
                <a:schemeClr val="hlink"/>
              </a:buClr>
              <a:buSzPct val="80000"/>
              <a:buFont typeface="Wingdings" pitchFamily="2" charset="2"/>
              <a:buChar char="Ø"/>
            </a:pPr>
            <a:r>
              <a:rPr lang="en-US" sz="2800"/>
              <a:t>Heart </a:t>
            </a:r>
            <a:r>
              <a:rPr lang="en-US" sz="3200"/>
              <a:t>rate less than 60 bpm</a:t>
            </a:r>
          </a:p>
          <a:p>
            <a:pPr marL="742950" lvl="1" indent="-285750" eaLnBrk="1" hangingPunct="1">
              <a:spcBef>
                <a:spcPct val="20000"/>
              </a:spcBef>
              <a:buClr>
                <a:schemeClr val="accent1"/>
              </a:buClr>
              <a:buSzPct val="70000"/>
              <a:buFont typeface="Wingdings" pitchFamily="2" charset="2"/>
              <a:buNone/>
            </a:pPr>
            <a:endParaRPr lang="en-US" sz="3000"/>
          </a:p>
        </p:txBody>
      </p:sp>
      <p:pic>
        <p:nvPicPr>
          <p:cNvPr id="12297" name="Picture 9"/>
          <p:cNvPicPr>
            <a:picLocks noChangeArrowheads="1"/>
          </p:cNvPicPr>
          <p:nvPr/>
        </p:nvPicPr>
        <p:blipFill>
          <a:blip r:embed="rId3" cstate="print"/>
          <a:srcRect/>
          <a:stretch>
            <a:fillRect/>
          </a:stretch>
        </p:blipFill>
        <p:spPr bwMode="auto">
          <a:xfrm>
            <a:off x="396875" y="2209800"/>
            <a:ext cx="8283575" cy="1828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341"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342" name="Rectangle 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pic>
        <p:nvPicPr>
          <p:cNvPr id="14343" name="Picture 7"/>
          <p:cNvPicPr>
            <a:picLocks noChangeArrowheads="1"/>
          </p:cNvPicPr>
          <p:nvPr/>
        </p:nvPicPr>
        <p:blipFill>
          <a:blip r:embed="rId3" cstate="print"/>
          <a:srcRect/>
          <a:stretch>
            <a:fillRect/>
          </a:stretch>
        </p:blipFill>
        <p:spPr bwMode="auto">
          <a:xfrm>
            <a:off x="473075" y="1981200"/>
            <a:ext cx="8226425" cy="2286000"/>
          </a:xfrm>
          <a:prstGeom prst="rect">
            <a:avLst/>
          </a:prstGeom>
          <a:noFill/>
          <a:ln w="12700">
            <a:noFill/>
            <a:miter lim="800000"/>
            <a:headEnd/>
            <a:tailEnd/>
          </a:ln>
          <a:effectLst/>
        </p:spPr>
      </p:pic>
      <p:sp>
        <p:nvSpPr>
          <p:cNvPr id="14344" name="Rectangle 8"/>
          <p:cNvSpPr>
            <a:spLocks noChangeArrowheads="1"/>
          </p:cNvSpPr>
          <p:nvPr/>
        </p:nvSpPr>
        <p:spPr bwMode="auto">
          <a:xfrm>
            <a:off x="2286000" y="609600"/>
            <a:ext cx="6172200" cy="685800"/>
          </a:xfrm>
          <a:prstGeom prst="rect">
            <a:avLst/>
          </a:prstGeom>
          <a:noFill/>
          <a:ln w="12700">
            <a:noFill/>
            <a:miter lim="800000"/>
            <a:headEnd/>
            <a:tailEnd/>
          </a:ln>
          <a:effectLst/>
        </p:spPr>
        <p:txBody>
          <a:bodyPr lIns="90488" tIns="44450" rIns="90488" bIns="44450" anchor="ctr"/>
          <a:lstStyle/>
          <a:p>
            <a:pPr eaLnBrk="1" hangingPunct="1"/>
            <a:r>
              <a:rPr lang="en-US" sz="4200">
                <a:solidFill>
                  <a:schemeClr val="tx2"/>
                </a:solidFill>
              </a:rPr>
              <a:t>Sinus Arrest</a:t>
            </a:r>
          </a:p>
        </p:txBody>
      </p:sp>
      <p:sp>
        <p:nvSpPr>
          <p:cNvPr id="14345" name="Rectangle 9"/>
          <p:cNvSpPr>
            <a:spLocks noChangeArrowheads="1"/>
          </p:cNvSpPr>
          <p:nvPr/>
        </p:nvSpPr>
        <p:spPr bwMode="auto">
          <a:xfrm>
            <a:off x="4119563" y="3074988"/>
            <a:ext cx="2058987" cy="346075"/>
          </a:xfrm>
          <a:prstGeom prst="rect">
            <a:avLst/>
          </a:prstGeom>
          <a:solidFill>
            <a:schemeClr val="bg1"/>
          </a:solidFill>
          <a:ln w="12700">
            <a:solidFill>
              <a:schemeClr val="bg2"/>
            </a:solidFill>
            <a:miter lim="800000"/>
            <a:headEnd/>
            <a:tailEnd/>
          </a:ln>
          <a:effectLst/>
        </p:spPr>
        <p:txBody>
          <a:bodyPr lIns="90488" tIns="44450" rIns="90488" bIns="44450">
            <a:spAutoFit/>
          </a:bodyPr>
          <a:lstStyle/>
          <a:p>
            <a:pPr algn="ctr">
              <a:spcBef>
                <a:spcPct val="50000"/>
              </a:spcBef>
            </a:pPr>
            <a:r>
              <a:rPr lang="en-US" sz="1600" b="1" i="1"/>
              <a:t>2.8-second arrest</a:t>
            </a:r>
          </a:p>
        </p:txBody>
      </p:sp>
      <p:sp>
        <p:nvSpPr>
          <p:cNvPr id="14346" name="Rectangle 10"/>
          <p:cNvSpPr>
            <a:spLocks noChangeArrowheads="1"/>
          </p:cNvSpPr>
          <p:nvPr/>
        </p:nvSpPr>
        <p:spPr bwMode="auto">
          <a:xfrm>
            <a:off x="381000" y="4724400"/>
            <a:ext cx="8153400" cy="1676400"/>
          </a:xfrm>
          <a:prstGeom prst="rect">
            <a:avLst/>
          </a:prstGeom>
          <a:noFill/>
          <a:ln w="12700">
            <a:noFill/>
            <a:miter lim="800000"/>
            <a:headEnd/>
            <a:tailEnd/>
          </a:ln>
          <a:effectLst/>
        </p:spPr>
        <p:txBody>
          <a:bodyPr lIns="90488" tIns="44450" rIns="90488" bIns="44450"/>
          <a:lstStyle/>
          <a:p>
            <a:pPr marL="342900" indent="-342900" algn="ctr" eaLnBrk="1" hangingPunct="1">
              <a:lnSpc>
                <a:spcPct val="130000"/>
              </a:lnSpc>
              <a:spcBef>
                <a:spcPct val="20000"/>
              </a:spcBef>
              <a:buClr>
                <a:schemeClr val="hlink"/>
              </a:buClr>
              <a:buSzPct val="80000"/>
              <a:buFont typeface="Wingdings" pitchFamily="2" charset="2"/>
              <a:buNone/>
            </a:pPr>
            <a:r>
              <a:rPr lang="en-US" sz="2800"/>
              <a:t>   Failure of sinus node discharge </a:t>
            </a:r>
          </a:p>
          <a:p>
            <a:pPr marL="342900" indent="-342900" algn="ctr" eaLnBrk="1" hangingPunct="1">
              <a:lnSpc>
                <a:spcPct val="130000"/>
              </a:lnSpc>
              <a:spcBef>
                <a:spcPct val="20000"/>
              </a:spcBef>
              <a:buClr>
                <a:schemeClr val="hlink"/>
              </a:buClr>
              <a:buSzPct val="80000"/>
              <a:buFont typeface="Wingdings" pitchFamily="2" charset="2"/>
              <a:buNone/>
            </a:pPr>
            <a:r>
              <a:rPr lang="en-US" sz="2800"/>
              <a:t>resulting in the absence of atrial depolarization and periods of ventricular asystole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388"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389"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390" name="Rectangle 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391" name="Rectangle 7"/>
          <p:cNvSpPr>
            <a:spLocks noChangeArrowheads="1"/>
          </p:cNvSpPr>
          <p:nvPr/>
        </p:nvSpPr>
        <p:spPr bwMode="auto">
          <a:xfrm>
            <a:off x="0" y="465138"/>
            <a:ext cx="9144000" cy="601662"/>
          </a:xfrm>
          <a:prstGeom prst="rect">
            <a:avLst/>
          </a:prstGeom>
          <a:noFill/>
          <a:ln w="12700">
            <a:noFill/>
            <a:miter lim="800000"/>
            <a:headEnd/>
            <a:tailEnd/>
          </a:ln>
          <a:effectLst/>
        </p:spPr>
        <p:txBody>
          <a:bodyPr lIns="90488" tIns="44450" rIns="90488" bIns="44450" anchor="ctr"/>
          <a:lstStyle/>
          <a:p>
            <a:pPr eaLnBrk="1" hangingPunct="1"/>
            <a:r>
              <a:rPr lang="en-US" sz="2900">
                <a:solidFill>
                  <a:schemeClr val="tx2"/>
                </a:solidFill>
              </a:rPr>
              <a:t>Bradycardia-Tachycardia </a:t>
            </a:r>
            <a:br>
              <a:rPr lang="en-US" sz="2900">
                <a:solidFill>
                  <a:schemeClr val="tx2"/>
                </a:solidFill>
              </a:rPr>
            </a:br>
            <a:r>
              <a:rPr lang="en-US" sz="2900">
                <a:solidFill>
                  <a:schemeClr val="tx2"/>
                </a:solidFill>
              </a:rPr>
              <a:t>Brady-Tachy Syndrome</a:t>
            </a:r>
            <a:br>
              <a:rPr lang="en-US" sz="2900">
                <a:solidFill>
                  <a:schemeClr val="tx2"/>
                </a:solidFill>
              </a:rPr>
            </a:br>
            <a:r>
              <a:rPr lang="en-US" sz="2900">
                <a:solidFill>
                  <a:schemeClr val="tx2"/>
                </a:solidFill>
              </a:rPr>
              <a:t>Sick Sinus Syndrome (SSS)</a:t>
            </a:r>
          </a:p>
        </p:txBody>
      </p:sp>
      <p:sp>
        <p:nvSpPr>
          <p:cNvPr id="16392" name="Rectangle 8"/>
          <p:cNvSpPr>
            <a:spLocks noChangeArrowheads="1"/>
          </p:cNvSpPr>
          <p:nvPr/>
        </p:nvSpPr>
        <p:spPr bwMode="auto">
          <a:xfrm>
            <a:off x="685800" y="4343400"/>
            <a:ext cx="7772400" cy="1981200"/>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80000"/>
              <a:buFont typeface="Wingdings" pitchFamily="2" charset="2"/>
              <a:buNone/>
            </a:pPr>
            <a:r>
              <a:rPr lang="en-US" sz="2800"/>
              <a:t>Intermittent episodes of slow and fast rates from the SA node or atria</a:t>
            </a:r>
          </a:p>
          <a:p>
            <a:pPr marL="742950" lvl="1" indent="-285750" eaLnBrk="1" hangingPunct="1">
              <a:spcBef>
                <a:spcPct val="20000"/>
              </a:spcBef>
              <a:buClr>
                <a:schemeClr val="accent1"/>
              </a:buClr>
              <a:buSzPct val="70000"/>
              <a:buFont typeface="Wingdings" pitchFamily="2" charset="2"/>
              <a:buChar char="Ø"/>
            </a:pPr>
            <a:r>
              <a:rPr lang="en-US" sz="3000"/>
              <a:t>Rate during bradycardia = 43 bpm</a:t>
            </a:r>
          </a:p>
          <a:p>
            <a:pPr marL="742950" lvl="1" indent="-285750" eaLnBrk="1" hangingPunct="1">
              <a:spcBef>
                <a:spcPct val="20000"/>
              </a:spcBef>
              <a:buClr>
                <a:schemeClr val="accent1"/>
              </a:buClr>
              <a:buSzPct val="70000"/>
              <a:buFont typeface="Wingdings" pitchFamily="2" charset="2"/>
              <a:buChar char="Ø"/>
            </a:pPr>
            <a:r>
              <a:rPr lang="en-US" sz="3000"/>
              <a:t>Rate during tachycardia = 130 bpm</a:t>
            </a:r>
          </a:p>
        </p:txBody>
      </p:sp>
      <p:pic>
        <p:nvPicPr>
          <p:cNvPr id="16393" name="Picture 9"/>
          <p:cNvPicPr>
            <a:picLocks noChangeArrowheads="1"/>
          </p:cNvPicPr>
          <p:nvPr/>
        </p:nvPicPr>
        <p:blipFill>
          <a:blip r:embed="rId3" cstate="print"/>
          <a:srcRect/>
          <a:stretch>
            <a:fillRect/>
          </a:stretch>
        </p:blipFill>
        <p:spPr bwMode="auto">
          <a:xfrm>
            <a:off x="320675" y="1981200"/>
            <a:ext cx="8666163" cy="201612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8436" name="Rectangle 4"/>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8437" name="Rectangle 5"/>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8438" name="Rectangle 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8439" name="Rectangle 7"/>
          <p:cNvSpPr>
            <a:spLocks noChangeArrowheads="1"/>
          </p:cNvSpPr>
          <p:nvPr/>
        </p:nvSpPr>
        <p:spPr bwMode="auto">
          <a:xfrm>
            <a:off x="1676400" y="381000"/>
            <a:ext cx="6858000" cy="1143000"/>
          </a:xfrm>
          <a:prstGeom prst="rect">
            <a:avLst/>
          </a:prstGeom>
          <a:noFill/>
          <a:ln w="12700">
            <a:noFill/>
            <a:miter lim="800000"/>
            <a:headEnd/>
            <a:tailEnd/>
          </a:ln>
          <a:effectLst/>
        </p:spPr>
        <p:txBody>
          <a:bodyPr lIns="90488" tIns="44450" rIns="90488" bIns="44450" anchor="ctr"/>
          <a:lstStyle/>
          <a:p>
            <a:pPr eaLnBrk="1" hangingPunct="1"/>
            <a:r>
              <a:rPr lang="en-US" sz="4200">
                <a:solidFill>
                  <a:schemeClr val="tx2"/>
                </a:solidFill>
              </a:rPr>
              <a:t>Complete Heart Block</a:t>
            </a:r>
            <a:br>
              <a:rPr lang="en-US" sz="4200">
                <a:solidFill>
                  <a:schemeClr val="tx2"/>
                </a:solidFill>
              </a:rPr>
            </a:br>
            <a:endParaRPr lang="en-US" sz="4200">
              <a:solidFill>
                <a:schemeClr val="tx2"/>
              </a:solidFill>
            </a:endParaRPr>
          </a:p>
        </p:txBody>
      </p:sp>
      <p:sp>
        <p:nvSpPr>
          <p:cNvPr id="18440" name="Rectangle 8"/>
          <p:cNvSpPr>
            <a:spLocks noChangeArrowheads="1"/>
          </p:cNvSpPr>
          <p:nvPr/>
        </p:nvSpPr>
        <p:spPr bwMode="auto">
          <a:xfrm>
            <a:off x="0" y="4343400"/>
            <a:ext cx="9144000" cy="1752600"/>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80000"/>
              <a:buFont typeface="Wingdings" pitchFamily="2" charset="2"/>
              <a:buNone/>
            </a:pPr>
            <a:r>
              <a:rPr lang="en-US" sz="2800"/>
              <a:t>  No impulse conduction from the atria to the ventricles.</a:t>
            </a:r>
          </a:p>
          <a:p>
            <a:pPr marL="742950" lvl="1" indent="-285750" eaLnBrk="1" hangingPunct="1">
              <a:spcBef>
                <a:spcPct val="20000"/>
              </a:spcBef>
              <a:buClr>
                <a:schemeClr val="accent1"/>
              </a:buClr>
              <a:buSzPct val="70000"/>
              <a:buFont typeface="Wingdings" pitchFamily="2" charset="2"/>
              <a:buChar char="Ø"/>
            </a:pPr>
            <a:r>
              <a:rPr lang="en-US" sz="2600"/>
              <a:t>Ventricular rate = 37 bpm</a:t>
            </a:r>
          </a:p>
          <a:p>
            <a:pPr marL="742950" lvl="1" indent="-285750" eaLnBrk="1" hangingPunct="1">
              <a:spcBef>
                <a:spcPct val="20000"/>
              </a:spcBef>
              <a:buClr>
                <a:schemeClr val="accent1"/>
              </a:buClr>
              <a:buSzPct val="70000"/>
              <a:buFont typeface="Wingdings" pitchFamily="2" charset="2"/>
              <a:buChar char="Ø"/>
            </a:pPr>
            <a:r>
              <a:rPr lang="en-US" sz="2600"/>
              <a:t>Atrial rate = 130 bpm</a:t>
            </a:r>
          </a:p>
          <a:p>
            <a:pPr marL="742950" lvl="1" indent="-285750" eaLnBrk="1" hangingPunct="1">
              <a:spcBef>
                <a:spcPct val="20000"/>
              </a:spcBef>
              <a:buClr>
                <a:schemeClr val="accent1"/>
              </a:buClr>
              <a:buSzPct val="70000"/>
              <a:buFont typeface="Wingdings" pitchFamily="2" charset="2"/>
              <a:buNone/>
            </a:pPr>
            <a:endParaRPr lang="en-US" sz="2600"/>
          </a:p>
        </p:txBody>
      </p:sp>
      <p:pic>
        <p:nvPicPr>
          <p:cNvPr id="18441" name="Picture 9"/>
          <p:cNvPicPr>
            <a:picLocks noChangeArrowheads="1"/>
          </p:cNvPicPr>
          <p:nvPr/>
        </p:nvPicPr>
        <p:blipFill>
          <a:blip r:embed="rId3" cstate="print"/>
          <a:srcRect/>
          <a:stretch>
            <a:fillRect/>
          </a:stretch>
        </p:blipFill>
        <p:spPr bwMode="auto">
          <a:xfrm>
            <a:off x="334963" y="1752600"/>
            <a:ext cx="8529637" cy="2135188"/>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2532" name="Rectangle 4"/>
          <p:cNvSpPr>
            <a:spLocks noChangeArrowheads="1"/>
          </p:cNvSpPr>
          <p:nvPr/>
        </p:nvSpPr>
        <p:spPr bwMode="blackWhite">
          <a:xfrm>
            <a:off x="349250" y="1657350"/>
            <a:ext cx="8455025" cy="1149350"/>
          </a:xfrm>
          <a:prstGeom prst="rect">
            <a:avLst/>
          </a:prstGeom>
          <a:solidFill>
            <a:schemeClr val="accent2"/>
          </a:solidFill>
          <a:ln w="12700">
            <a:solidFill>
              <a:schemeClr val="bg2"/>
            </a:solidFill>
            <a:miter lim="800000"/>
            <a:headEnd/>
            <a:tailEnd/>
          </a:ln>
          <a:effectLst/>
        </p:spPr>
        <p:txBody>
          <a:bodyPr wrap="none" anchor="ctr"/>
          <a:lstStyle/>
          <a:p>
            <a:endParaRPr lang="en-US"/>
          </a:p>
        </p:txBody>
      </p:sp>
      <p:sp>
        <p:nvSpPr>
          <p:cNvPr id="2253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2534" name="Rectangle 6"/>
          <p:cNvSpPr>
            <a:spLocks noGrp="1" noChangeArrowheads="1"/>
          </p:cNvSpPr>
          <p:nvPr>
            <p:ph type="title"/>
          </p:nvPr>
        </p:nvSpPr>
        <p:spPr>
          <a:noFill/>
          <a:ln/>
        </p:spPr>
        <p:txBody>
          <a:bodyPr lIns="92075" tIns="46038" rIns="92075" bIns="46038"/>
          <a:lstStyle/>
          <a:p>
            <a:r>
              <a:rPr lang="en-US"/>
              <a:t>NBG Code</a:t>
            </a:r>
          </a:p>
        </p:txBody>
      </p:sp>
      <p:grpSp>
        <p:nvGrpSpPr>
          <p:cNvPr id="22535" name="Group 7"/>
          <p:cNvGrpSpPr>
            <a:grpSpLocks/>
          </p:cNvGrpSpPr>
          <p:nvPr/>
        </p:nvGrpSpPr>
        <p:grpSpPr bwMode="auto">
          <a:xfrm>
            <a:off x="533400" y="1671638"/>
            <a:ext cx="8112125" cy="1168400"/>
            <a:chOff x="336" y="1053"/>
            <a:chExt cx="5110" cy="736"/>
          </a:xfrm>
        </p:grpSpPr>
        <p:grpSp>
          <p:nvGrpSpPr>
            <p:cNvPr id="22536" name="Group 8"/>
            <p:cNvGrpSpPr>
              <a:grpSpLocks/>
            </p:cNvGrpSpPr>
            <p:nvPr/>
          </p:nvGrpSpPr>
          <p:grpSpPr bwMode="auto">
            <a:xfrm>
              <a:off x="336" y="1053"/>
              <a:ext cx="700" cy="568"/>
              <a:chOff x="336" y="1053"/>
              <a:chExt cx="700" cy="568"/>
            </a:xfrm>
          </p:grpSpPr>
          <p:sp>
            <p:nvSpPr>
              <p:cNvPr id="22537" name="Rectangle 9"/>
              <p:cNvSpPr>
                <a:spLocks noChangeArrowheads="1"/>
              </p:cNvSpPr>
              <p:nvPr/>
            </p:nvSpPr>
            <p:spPr bwMode="auto">
              <a:xfrm>
                <a:off x="613" y="1053"/>
                <a:ext cx="172"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I</a:t>
                </a:r>
              </a:p>
            </p:txBody>
          </p:sp>
          <p:sp>
            <p:nvSpPr>
              <p:cNvPr id="22538" name="Rectangle 10"/>
              <p:cNvSpPr>
                <a:spLocks noChangeArrowheads="1"/>
              </p:cNvSpPr>
              <p:nvPr/>
            </p:nvSpPr>
            <p:spPr bwMode="auto">
              <a:xfrm>
                <a:off x="336" y="1221"/>
                <a:ext cx="700"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Chamber</a:t>
                </a:r>
              </a:p>
            </p:txBody>
          </p:sp>
          <p:sp>
            <p:nvSpPr>
              <p:cNvPr id="22539" name="Rectangle 11"/>
              <p:cNvSpPr>
                <a:spLocks noChangeArrowheads="1"/>
              </p:cNvSpPr>
              <p:nvPr/>
            </p:nvSpPr>
            <p:spPr bwMode="auto">
              <a:xfrm>
                <a:off x="429" y="1390"/>
                <a:ext cx="484"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Paced</a:t>
                </a:r>
              </a:p>
            </p:txBody>
          </p:sp>
        </p:grpSp>
        <p:grpSp>
          <p:nvGrpSpPr>
            <p:cNvPr id="22540" name="Group 12"/>
            <p:cNvGrpSpPr>
              <a:grpSpLocks/>
            </p:cNvGrpSpPr>
            <p:nvPr/>
          </p:nvGrpSpPr>
          <p:grpSpPr bwMode="auto">
            <a:xfrm>
              <a:off x="1348" y="1053"/>
              <a:ext cx="700" cy="568"/>
              <a:chOff x="1348" y="1053"/>
              <a:chExt cx="700" cy="568"/>
            </a:xfrm>
          </p:grpSpPr>
          <p:sp>
            <p:nvSpPr>
              <p:cNvPr id="22541" name="Rectangle 13"/>
              <p:cNvSpPr>
                <a:spLocks noChangeArrowheads="1"/>
              </p:cNvSpPr>
              <p:nvPr/>
            </p:nvSpPr>
            <p:spPr bwMode="auto">
              <a:xfrm>
                <a:off x="1605" y="1053"/>
                <a:ext cx="228"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II</a:t>
                </a:r>
              </a:p>
            </p:txBody>
          </p:sp>
          <p:sp>
            <p:nvSpPr>
              <p:cNvPr id="22542" name="Rectangle 14"/>
              <p:cNvSpPr>
                <a:spLocks noChangeArrowheads="1"/>
              </p:cNvSpPr>
              <p:nvPr/>
            </p:nvSpPr>
            <p:spPr bwMode="auto">
              <a:xfrm>
                <a:off x="1348" y="1221"/>
                <a:ext cx="700"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Chamber</a:t>
                </a:r>
              </a:p>
            </p:txBody>
          </p:sp>
          <p:sp>
            <p:nvSpPr>
              <p:cNvPr id="22543" name="Rectangle 15"/>
              <p:cNvSpPr>
                <a:spLocks noChangeArrowheads="1"/>
              </p:cNvSpPr>
              <p:nvPr/>
            </p:nvSpPr>
            <p:spPr bwMode="auto">
              <a:xfrm>
                <a:off x="1400" y="1390"/>
                <a:ext cx="540"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Sensed</a:t>
                </a:r>
              </a:p>
            </p:txBody>
          </p:sp>
        </p:grpSp>
        <p:grpSp>
          <p:nvGrpSpPr>
            <p:cNvPr id="22544" name="Group 16"/>
            <p:cNvGrpSpPr>
              <a:grpSpLocks/>
            </p:cNvGrpSpPr>
            <p:nvPr/>
          </p:nvGrpSpPr>
          <p:grpSpPr bwMode="auto">
            <a:xfrm>
              <a:off x="2267" y="1053"/>
              <a:ext cx="744" cy="568"/>
              <a:chOff x="2267" y="1053"/>
              <a:chExt cx="744" cy="568"/>
            </a:xfrm>
          </p:grpSpPr>
          <p:sp>
            <p:nvSpPr>
              <p:cNvPr id="22545" name="Rectangle 17"/>
              <p:cNvSpPr>
                <a:spLocks noChangeArrowheads="1"/>
              </p:cNvSpPr>
              <p:nvPr/>
            </p:nvSpPr>
            <p:spPr bwMode="auto">
              <a:xfrm>
                <a:off x="2547" y="1053"/>
                <a:ext cx="284"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III</a:t>
                </a:r>
              </a:p>
            </p:txBody>
          </p:sp>
          <p:sp>
            <p:nvSpPr>
              <p:cNvPr id="22546" name="Rectangle 18"/>
              <p:cNvSpPr>
                <a:spLocks noChangeArrowheads="1"/>
              </p:cNvSpPr>
              <p:nvPr/>
            </p:nvSpPr>
            <p:spPr bwMode="auto">
              <a:xfrm>
                <a:off x="2283" y="1221"/>
                <a:ext cx="692"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Response</a:t>
                </a:r>
              </a:p>
            </p:txBody>
          </p:sp>
          <p:sp>
            <p:nvSpPr>
              <p:cNvPr id="22547" name="Rectangle 19"/>
              <p:cNvSpPr>
                <a:spLocks noChangeArrowheads="1"/>
              </p:cNvSpPr>
              <p:nvPr/>
            </p:nvSpPr>
            <p:spPr bwMode="auto">
              <a:xfrm>
                <a:off x="2267" y="1390"/>
                <a:ext cx="744"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to Sensing</a:t>
                </a:r>
              </a:p>
            </p:txBody>
          </p:sp>
        </p:grpSp>
        <p:grpSp>
          <p:nvGrpSpPr>
            <p:cNvPr id="22548" name="Group 20"/>
            <p:cNvGrpSpPr>
              <a:grpSpLocks/>
            </p:cNvGrpSpPr>
            <p:nvPr/>
          </p:nvGrpSpPr>
          <p:grpSpPr bwMode="auto">
            <a:xfrm>
              <a:off x="3263" y="1053"/>
              <a:ext cx="1074" cy="736"/>
              <a:chOff x="3263" y="1053"/>
              <a:chExt cx="1074" cy="736"/>
            </a:xfrm>
          </p:grpSpPr>
          <p:sp>
            <p:nvSpPr>
              <p:cNvPr id="22549" name="Rectangle 21"/>
              <p:cNvSpPr>
                <a:spLocks noChangeArrowheads="1"/>
              </p:cNvSpPr>
              <p:nvPr/>
            </p:nvSpPr>
            <p:spPr bwMode="auto">
              <a:xfrm>
                <a:off x="3724" y="1053"/>
                <a:ext cx="276"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IV</a:t>
                </a:r>
              </a:p>
            </p:txBody>
          </p:sp>
          <p:sp>
            <p:nvSpPr>
              <p:cNvPr id="22550" name="Rectangle 22"/>
              <p:cNvSpPr>
                <a:spLocks noChangeArrowheads="1"/>
              </p:cNvSpPr>
              <p:nvPr/>
            </p:nvSpPr>
            <p:spPr bwMode="auto">
              <a:xfrm>
                <a:off x="3293" y="1220"/>
                <a:ext cx="1044"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Programmable</a:t>
                </a:r>
              </a:p>
            </p:txBody>
          </p:sp>
          <p:sp>
            <p:nvSpPr>
              <p:cNvPr id="22551" name="Rectangle 23"/>
              <p:cNvSpPr>
                <a:spLocks noChangeArrowheads="1"/>
              </p:cNvSpPr>
              <p:nvPr/>
            </p:nvSpPr>
            <p:spPr bwMode="auto">
              <a:xfrm>
                <a:off x="3263" y="1407"/>
                <a:ext cx="1052"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Functions/Rate</a:t>
                </a:r>
              </a:p>
            </p:txBody>
          </p:sp>
          <p:sp>
            <p:nvSpPr>
              <p:cNvPr id="22552" name="Rectangle 24"/>
              <p:cNvSpPr>
                <a:spLocks noChangeArrowheads="1"/>
              </p:cNvSpPr>
              <p:nvPr/>
            </p:nvSpPr>
            <p:spPr bwMode="auto">
              <a:xfrm>
                <a:off x="3441" y="1558"/>
                <a:ext cx="836"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Modulation</a:t>
                </a:r>
              </a:p>
            </p:txBody>
          </p:sp>
        </p:grpSp>
        <p:grpSp>
          <p:nvGrpSpPr>
            <p:cNvPr id="22553" name="Group 25"/>
            <p:cNvGrpSpPr>
              <a:grpSpLocks/>
            </p:cNvGrpSpPr>
            <p:nvPr/>
          </p:nvGrpSpPr>
          <p:grpSpPr bwMode="auto">
            <a:xfrm>
              <a:off x="4626" y="1053"/>
              <a:ext cx="820" cy="585"/>
              <a:chOff x="4626" y="1053"/>
              <a:chExt cx="820" cy="585"/>
            </a:xfrm>
          </p:grpSpPr>
          <p:sp>
            <p:nvSpPr>
              <p:cNvPr id="22554" name="Rectangle 26"/>
              <p:cNvSpPr>
                <a:spLocks noChangeArrowheads="1"/>
              </p:cNvSpPr>
              <p:nvPr/>
            </p:nvSpPr>
            <p:spPr bwMode="auto">
              <a:xfrm>
                <a:off x="4964" y="1053"/>
                <a:ext cx="220"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V</a:t>
                </a:r>
              </a:p>
            </p:txBody>
          </p:sp>
          <p:sp>
            <p:nvSpPr>
              <p:cNvPr id="22555" name="Rectangle 27"/>
              <p:cNvSpPr>
                <a:spLocks noChangeArrowheads="1"/>
              </p:cNvSpPr>
              <p:nvPr/>
            </p:nvSpPr>
            <p:spPr bwMode="auto">
              <a:xfrm>
                <a:off x="4691" y="1220"/>
                <a:ext cx="724"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Antitachy</a:t>
                </a:r>
              </a:p>
            </p:txBody>
          </p:sp>
          <p:sp>
            <p:nvSpPr>
              <p:cNvPr id="22556" name="Rectangle 28"/>
              <p:cNvSpPr>
                <a:spLocks noChangeArrowheads="1"/>
              </p:cNvSpPr>
              <p:nvPr/>
            </p:nvSpPr>
            <p:spPr bwMode="auto">
              <a:xfrm>
                <a:off x="4626" y="1407"/>
                <a:ext cx="820" cy="231"/>
              </a:xfrm>
              <a:prstGeom prst="rect">
                <a:avLst/>
              </a:prstGeom>
              <a:noFill/>
              <a:ln w="9525">
                <a:noFill/>
                <a:miter lim="800000"/>
                <a:headEnd/>
                <a:tailEnd/>
              </a:ln>
              <a:effectLst/>
            </p:spPr>
            <p:txBody>
              <a:bodyPr wrap="none" lIns="92075" tIns="46038" rIns="92075" bIns="46038">
                <a:spAutoFit/>
              </a:bodyPr>
              <a:lstStyle/>
              <a:p>
                <a:r>
                  <a:rPr lang="en-US" b="1">
                    <a:solidFill>
                      <a:schemeClr val="bg2"/>
                    </a:solidFill>
                    <a:latin typeface="Times New Roman" pitchFamily="18" charset="0"/>
                  </a:rPr>
                  <a:t>Function(s)</a:t>
                </a:r>
              </a:p>
            </p:txBody>
          </p:sp>
        </p:grpSp>
      </p:grpSp>
      <p:sp>
        <p:nvSpPr>
          <p:cNvPr id="22557" name="Rectangle 29"/>
          <p:cNvSpPr>
            <a:spLocks noChangeArrowheads="1"/>
          </p:cNvSpPr>
          <p:nvPr/>
        </p:nvSpPr>
        <p:spPr bwMode="auto">
          <a:xfrm>
            <a:off x="381000" y="2952750"/>
            <a:ext cx="1450975"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V: Ventricle</a:t>
            </a:r>
          </a:p>
        </p:txBody>
      </p:sp>
      <p:sp>
        <p:nvSpPr>
          <p:cNvPr id="22558" name="Rectangle 30"/>
          <p:cNvSpPr>
            <a:spLocks noChangeArrowheads="1"/>
          </p:cNvSpPr>
          <p:nvPr/>
        </p:nvSpPr>
        <p:spPr bwMode="auto">
          <a:xfrm>
            <a:off x="1946275" y="2957513"/>
            <a:ext cx="1450975"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V: Ventricle</a:t>
            </a:r>
          </a:p>
        </p:txBody>
      </p:sp>
      <p:sp>
        <p:nvSpPr>
          <p:cNvPr id="22559" name="Rectangle 31"/>
          <p:cNvSpPr>
            <a:spLocks noChangeArrowheads="1"/>
          </p:cNvSpPr>
          <p:nvPr/>
        </p:nvSpPr>
        <p:spPr bwMode="auto">
          <a:xfrm>
            <a:off x="3479800" y="2957513"/>
            <a:ext cx="1514475"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T: Triggered</a:t>
            </a:r>
          </a:p>
        </p:txBody>
      </p:sp>
      <p:sp>
        <p:nvSpPr>
          <p:cNvPr id="22560" name="Rectangle 32"/>
          <p:cNvSpPr>
            <a:spLocks noChangeArrowheads="1"/>
          </p:cNvSpPr>
          <p:nvPr/>
        </p:nvSpPr>
        <p:spPr bwMode="auto">
          <a:xfrm>
            <a:off x="5002213" y="2843213"/>
            <a:ext cx="2027237" cy="669925"/>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P: Simple</a:t>
            </a:r>
          </a:p>
          <a:p>
            <a:r>
              <a:rPr lang="en-US" sz="1900" b="1">
                <a:solidFill>
                  <a:schemeClr val="bg2"/>
                </a:solidFill>
                <a:latin typeface="Times New Roman" pitchFamily="18" charset="0"/>
              </a:rPr>
              <a:t>     programmable</a:t>
            </a:r>
          </a:p>
        </p:txBody>
      </p:sp>
      <p:sp>
        <p:nvSpPr>
          <p:cNvPr id="22561" name="Rectangle 33"/>
          <p:cNvSpPr>
            <a:spLocks noChangeArrowheads="1"/>
          </p:cNvSpPr>
          <p:nvPr/>
        </p:nvSpPr>
        <p:spPr bwMode="auto">
          <a:xfrm>
            <a:off x="7256463" y="2957513"/>
            <a:ext cx="954087"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P: Pace</a:t>
            </a:r>
          </a:p>
        </p:txBody>
      </p:sp>
      <p:sp>
        <p:nvSpPr>
          <p:cNvPr id="22562" name="Rectangle 34"/>
          <p:cNvSpPr>
            <a:spLocks noChangeArrowheads="1"/>
          </p:cNvSpPr>
          <p:nvPr/>
        </p:nvSpPr>
        <p:spPr bwMode="auto">
          <a:xfrm>
            <a:off x="381000" y="3665538"/>
            <a:ext cx="1263650"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A: Atrium</a:t>
            </a:r>
          </a:p>
        </p:txBody>
      </p:sp>
      <p:sp>
        <p:nvSpPr>
          <p:cNvPr id="22563" name="Rectangle 35"/>
          <p:cNvSpPr>
            <a:spLocks noChangeArrowheads="1"/>
          </p:cNvSpPr>
          <p:nvPr/>
        </p:nvSpPr>
        <p:spPr bwMode="auto">
          <a:xfrm>
            <a:off x="1946275" y="3665538"/>
            <a:ext cx="1263650"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A: Atrium</a:t>
            </a:r>
          </a:p>
        </p:txBody>
      </p:sp>
      <p:sp>
        <p:nvSpPr>
          <p:cNvPr id="22564" name="Rectangle 36"/>
          <p:cNvSpPr>
            <a:spLocks noChangeArrowheads="1"/>
          </p:cNvSpPr>
          <p:nvPr/>
        </p:nvSpPr>
        <p:spPr bwMode="auto">
          <a:xfrm>
            <a:off x="3517900" y="3665538"/>
            <a:ext cx="1371600"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I: Inhibited</a:t>
            </a:r>
          </a:p>
        </p:txBody>
      </p:sp>
      <p:sp>
        <p:nvSpPr>
          <p:cNvPr id="22565" name="Rectangle 37"/>
          <p:cNvSpPr>
            <a:spLocks noChangeArrowheads="1"/>
          </p:cNvSpPr>
          <p:nvPr/>
        </p:nvSpPr>
        <p:spPr bwMode="auto">
          <a:xfrm>
            <a:off x="5002213" y="3532188"/>
            <a:ext cx="2087562" cy="669925"/>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M: Multi-</a:t>
            </a:r>
          </a:p>
          <a:p>
            <a:r>
              <a:rPr lang="en-US" sz="1900" b="1">
                <a:solidFill>
                  <a:schemeClr val="bg2"/>
                </a:solidFill>
                <a:latin typeface="Times New Roman" pitchFamily="18" charset="0"/>
              </a:rPr>
              <a:t>      programmable</a:t>
            </a:r>
          </a:p>
        </p:txBody>
      </p:sp>
      <p:sp>
        <p:nvSpPr>
          <p:cNvPr id="22566" name="Rectangle 38"/>
          <p:cNvSpPr>
            <a:spLocks noChangeArrowheads="1"/>
          </p:cNvSpPr>
          <p:nvPr/>
        </p:nvSpPr>
        <p:spPr bwMode="auto">
          <a:xfrm>
            <a:off x="7269163" y="3665538"/>
            <a:ext cx="1092200"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S: Shock</a:t>
            </a:r>
          </a:p>
        </p:txBody>
      </p:sp>
      <p:sp>
        <p:nvSpPr>
          <p:cNvPr id="22567" name="Rectangle 39"/>
          <p:cNvSpPr>
            <a:spLocks noChangeArrowheads="1"/>
          </p:cNvSpPr>
          <p:nvPr/>
        </p:nvSpPr>
        <p:spPr bwMode="auto">
          <a:xfrm>
            <a:off x="361950" y="4392613"/>
            <a:ext cx="1531938"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D: Dual </a:t>
            </a:r>
            <a:r>
              <a:rPr lang="en-US" sz="1400" b="1">
                <a:solidFill>
                  <a:schemeClr val="bg2"/>
                </a:solidFill>
                <a:latin typeface="Times New Roman" pitchFamily="18" charset="0"/>
              </a:rPr>
              <a:t>(A+V)</a:t>
            </a:r>
          </a:p>
        </p:txBody>
      </p:sp>
      <p:sp>
        <p:nvSpPr>
          <p:cNvPr id="22568" name="Rectangle 40"/>
          <p:cNvSpPr>
            <a:spLocks noChangeArrowheads="1"/>
          </p:cNvSpPr>
          <p:nvPr/>
        </p:nvSpPr>
        <p:spPr bwMode="auto">
          <a:xfrm>
            <a:off x="1946275" y="4398963"/>
            <a:ext cx="1531938"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D: Dual </a:t>
            </a:r>
            <a:r>
              <a:rPr lang="en-US" sz="1400" b="1">
                <a:solidFill>
                  <a:schemeClr val="bg2"/>
                </a:solidFill>
                <a:latin typeface="Times New Roman" pitchFamily="18" charset="0"/>
              </a:rPr>
              <a:t>(A+V)</a:t>
            </a:r>
          </a:p>
        </p:txBody>
      </p:sp>
      <p:sp>
        <p:nvSpPr>
          <p:cNvPr id="22569" name="Rectangle 41"/>
          <p:cNvSpPr>
            <a:spLocks noChangeArrowheads="1"/>
          </p:cNvSpPr>
          <p:nvPr/>
        </p:nvSpPr>
        <p:spPr bwMode="auto">
          <a:xfrm>
            <a:off x="3492500" y="4392613"/>
            <a:ext cx="1463675"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D: Dual </a:t>
            </a:r>
            <a:r>
              <a:rPr lang="en-US" sz="1400" b="1">
                <a:solidFill>
                  <a:schemeClr val="bg2"/>
                </a:solidFill>
                <a:latin typeface="Times New Roman" pitchFamily="18" charset="0"/>
              </a:rPr>
              <a:t>(T+I)</a:t>
            </a:r>
          </a:p>
        </p:txBody>
      </p:sp>
      <p:sp>
        <p:nvSpPr>
          <p:cNvPr id="22570" name="Rectangle 42"/>
          <p:cNvSpPr>
            <a:spLocks noChangeArrowheads="1"/>
          </p:cNvSpPr>
          <p:nvPr/>
        </p:nvSpPr>
        <p:spPr bwMode="auto">
          <a:xfrm>
            <a:off x="5002213" y="4398963"/>
            <a:ext cx="2165350"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C: Communicating</a:t>
            </a:r>
          </a:p>
        </p:txBody>
      </p:sp>
      <p:sp>
        <p:nvSpPr>
          <p:cNvPr id="22571" name="Rectangle 43"/>
          <p:cNvSpPr>
            <a:spLocks noChangeArrowheads="1"/>
          </p:cNvSpPr>
          <p:nvPr/>
        </p:nvSpPr>
        <p:spPr bwMode="auto">
          <a:xfrm>
            <a:off x="7256463" y="4392613"/>
            <a:ext cx="1482725"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D: Dual </a:t>
            </a:r>
            <a:r>
              <a:rPr lang="en-US" sz="1400" b="1">
                <a:solidFill>
                  <a:schemeClr val="bg2"/>
                </a:solidFill>
                <a:latin typeface="Times New Roman" pitchFamily="18" charset="0"/>
              </a:rPr>
              <a:t>(P+S)</a:t>
            </a:r>
          </a:p>
        </p:txBody>
      </p:sp>
      <p:sp>
        <p:nvSpPr>
          <p:cNvPr id="22572" name="Rectangle 44"/>
          <p:cNvSpPr>
            <a:spLocks noChangeArrowheads="1"/>
          </p:cNvSpPr>
          <p:nvPr/>
        </p:nvSpPr>
        <p:spPr bwMode="auto">
          <a:xfrm>
            <a:off x="374650" y="5062538"/>
            <a:ext cx="1049338"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O: None</a:t>
            </a:r>
          </a:p>
        </p:txBody>
      </p:sp>
      <p:sp>
        <p:nvSpPr>
          <p:cNvPr id="22573" name="Rectangle 45"/>
          <p:cNvSpPr>
            <a:spLocks noChangeArrowheads="1"/>
          </p:cNvSpPr>
          <p:nvPr/>
        </p:nvSpPr>
        <p:spPr bwMode="auto">
          <a:xfrm>
            <a:off x="1927225" y="5062538"/>
            <a:ext cx="1049338"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O: None</a:t>
            </a:r>
          </a:p>
        </p:txBody>
      </p:sp>
      <p:sp>
        <p:nvSpPr>
          <p:cNvPr id="22574" name="Rectangle 46"/>
          <p:cNvSpPr>
            <a:spLocks noChangeArrowheads="1"/>
          </p:cNvSpPr>
          <p:nvPr/>
        </p:nvSpPr>
        <p:spPr bwMode="auto">
          <a:xfrm>
            <a:off x="3492500" y="5062538"/>
            <a:ext cx="1049338"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O: None</a:t>
            </a:r>
          </a:p>
        </p:txBody>
      </p:sp>
      <p:sp>
        <p:nvSpPr>
          <p:cNvPr id="22575" name="Rectangle 47"/>
          <p:cNvSpPr>
            <a:spLocks noChangeArrowheads="1"/>
          </p:cNvSpPr>
          <p:nvPr/>
        </p:nvSpPr>
        <p:spPr bwMode="auto">
          <a:xfrm>
            <a:off x="5002213" y="5075238"/>
            <a:ext cx="2225675"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R: Rate modulating</a:t>
            </a:r>
          </a:p>
        </p:txBody>
      </p:sp>
      <p:sp>
        <p:nvSpPr>
          <p:cNvPr id="22576" name="Rectangle 48"/>
          <p:cNvSpPr>
            <a:spLocks noChangeArrowheads="1"/>
          </p:cNvSpPr>
          <p:nvPr/>
        </p:nvSpPr>
        <p:spPr bwMode="auto">
          <a:xfrm>
            <a:off x="7269163" y="5056188"/>
            <a:ext cx="1049337"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O: None</a:t>
            </a:r>
          </a:p>
        </p:txBody>
      </p:sp>
      <p:sp>
        <p:nvSpPr>
          <p:cNvPr id="22577" name="Rectangle 49"/>
          <p:cNvSpPr>
            <a:spLocks noChangeArrowheads="1"/>
          </p:cNvSpPr>
          <p:nvPr/>
        </p:nvSpPr>
        <p:spPr bwMode="auto">
          <a:xfrm>
            <a:off x="361950" y="5618163"/>
            <a:ext cx="1127125" cy="593725"/>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S: Single</a:t>
            </a:r>
          </a:p>
          <a:p>
            <a:r>
              <a:rPr lang="en-US" sz="1400" b="1">
                <a:solidFill>
                  <a:schemeClr val="bg2"/>
                </a:solidFill>
                <a:latin typeface="Times New Roman" pitchFamily="18" charset="0"/>
              </a:rPr>
              <a:t>       (A or V)</a:t>
            </a:r>
          </a:p>
        </p:txBody>
      </p:sp>
      <p:sp>
        <p:nvSpPr>
          <p:cNvPr id="22578" name="Rectangle 50"/>
          <p:cNvSpPr>
            <a:spLocks noChangeArrowheads="1"/>
          </p:cNvSpPr>
          <p:nvPr/>
        </p:nvSpPr>
        <p:spPr bwMode="auto">
          <a:xfrm>
            <a:off x="1927225" y="5618163"/>
            <a:ext cx="1171575" cy="625475"/>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S: Single</a:t>
            </a:r>
            <a:r>
              <a:rPr lang="en-US" sz="1600" b="1">
                <a:solidFill>
                  <a:schemeClr val="bg2"/>
                </a:solidFill>
                <a:latin typeface="Times New Roman" pitchFamily="18" charset="0"/>
              </a:rPr>
              <a:t> </a:t>
            </a:r>
          </a:p>
          <a:p>
            <a:r>
              <a:rPr lang="en-US" sz="1600" b="1">
                <a:solidFill>
                  <a:schemeClr val="bg2"/>
                </a:solidFill>
                <a:latin typeface="Times New Roman" pitchFamily="18" charset="0"/>
              </a:rPr>
              <a:t>       </a:t>
            </a:r>
            <a:r>
              <a:rPr lang="en-US" sz="1400" b="1">
                <a:solidFill>
                  <a:schemeClr val="bg2"/>
                </a:solidFill>
                <a:latin typeface="Times New Roman" pitchFamily="18" charset="0"/>
              </a:rPr>
              <a:t>(A or V)</a:t>
            </a:r>
          </a:p>
        </p:txBody>
      </p:sp>
      <p:sp>
        <p:nvSpPr>
          <p:cNvPr id="22579" name="Rectangle 51"/>
          <p:cNvSpPr>
            <a:spLocks noChangeArrowheads="1"/>
          </p:cNvSpPr>
          <p:nvPr/>
        </p:nvSpPr>
        <p:spPr bwMode="auto">
          <a:xfrm>
            <a:off x="4983163" y="5624513"/>
            <a:ext cx="1109662" cy="381000"/>
          </a:xfrm>
          <a:prstGeom prst="rect">
            <a:avLst/>
          </a:prstGeom>
          <a:noFill/>
          <a:ln w="9525">
            <a:noFill/>
            <a:miter lim="800000"/>
            <a:headEnd/>
            <a:tailEnd/>
          </a:ln>
          <a:effectLst/>
        </p:spPr>
        <p:txBody>
          <a:bodyPr wrap="none" lIns="92075" tIns="46038" rIns="92075" bIns="46038">
            <a:spAutoFit/>
          </a:bodyPr>
          <a:lstStyle/>
          <a:p>
            <a:r>
              <a:rPr lang="en-US" sz="1900" b="1">
                <a:solidFill>
                  <a:schemeClr val="bg2"/>
                </a:solidFill>
                <a:latin typeface="Times New Roman" pitchFamily="18" charset="0"/>
              </a:rPr>
              <a:t>O:  None</a:t>
            </a:r>
          </a:p>
        </p:txBody>
      </p:sp>
      <p:grpSp>
        <p:nvGrpSpPr>
          <p:cNvPr id="22580" name="Group 52"/>
          <p:cNvGrpSpPr>
            <a:grpSpLocks/>
          </p:cNvGrpSpPr>
          <p:nvPr/>
        </p:nvGrpSpPr>
        <p:grpSpPr bwMode="auto">
          <a:xfrm>
            <a:off x="342900" y="2813050"/>
            <a:ext cx="8496300" cy="2743200"/>
            <a:chOff x="216" y="1772"/>
            <a:chExt cx="5352" cy="1728"/>
          </a:xfrm>
        </p:grpSpPr>
        <p:sp>
          <p:nvSpPr>
            <p:cNvPr id="22581" name="Line 53"/>
            <p:cNvSpPr>
              <a:spLocks noChangeShapeType="1"/>
            </p:cNvSpPr>
            <p:nvPr/>
          </p:nvSpPr>
          <p:spPr bwMode="auto">
            <a:xfrm>
              <a:off x="216" y="1772"/>
              <a:ext cx="5340" cy="0"/>
            </a:xfrm>
            <a:prstGeom prst="line">
              <a:avLst/>
            </a:prstGeom>
            <a:noFill/>
            <a:ln w="12700">
              <a:solidFill>
                <a:schemeClr val="bg2"/>
              </a:solidFill>
              <a:round/>
              <a:headEnd type="none" w="sm" len="sm"/>
              <a:tailEnd type="none" w="sm" len="sm"/>
            </a:ln>
            <a:effectLst/>
          </p:spPr>
          <p:txBody>
            <a:bodyPr/>
            <a:lstStyle/>
            <a:p>
              <a:endParaRPr lang="en-US"/>
            </a:p>
          </p:txBody>
        </p:sp>
        <p:sp>
          <p:nvSpPr>
            <p:cNvPr id="22582" name="Line 54"/>
            <p:cNvSpPr>
              <a:spLocks noChangeShapeType="1"/>
            </p:cNvSpPr>
            <p:nvPr/>
          </p:nvSpPr>
          <p:spPr bwMode="auto">
            <a:xfrm>
              <a:off x="216" y="2216"/>
              <a:ext cx="5340" cy="0"/>
            </a:xfrm>
            <a:prstGeom prst="line">
              <a:avLst/>
            </a:prstGeom>
            <a:noFill/>
            <a:ln w="12700">
              <a:solidFill>
                <a:schemeClr val="bg2"/>
              </a:solidFill>
              <a:round/>
              <a:headEnd type="none" w="sm" len="sm"/>
              <a:tailEnd type="none" w="sm" len="sm"/>
            </a:ln>
            <a:effectLst/>
          </p:spPr>
          <p:txBody>
            <a:bodyPr/>
            <a:lstStyle/>
            <a:p>
              <a:endParaRPr lang="en-US"/>
            </a:p>
          </p:txBody>
        </p:sp>
        <p:sp>
          <p:nvSpPr>
            <p:cNvPr id="22583" name="Line 55"/>
            <p:cNvSpPr>
              <a:spLocks noChangeShapeType="1"/>
            </p:cNvSpPr>
            <p:nvPr/>
          </p:nvSpPr>
          <p:spPr bwMode="auto">
            <a:xfrm>
              <a:off x="216" y="2660"/>
              <a:ext cx="5340" cy="0"/>
            </a:xfrm>
            <a:prstGeom prst="line">
              <a:avLst/>
            </a:prstGeom>
            <a:noFill/>
            <a:ln w="12700">
              <a:solidFill>
                <a:schemeClr val="bg2"/>
              </a:solidFill>
              <a:round/>
              <a:headEnd type="none" w="sm" len="sm"/>
              <a:tailEnd type="none" w="sm" len="sm"/>
            </a:ln>
            <a:effectLst/>
          </p:spPr>
          <p:txBody>
            <a:bodyPr/>
            <a:lstStyle/>
            <a:p>
              <a:endParaRPr lang="en-US"/>
            </a:p>
          </p:txBody>
        </p:sp>
        <p:sp>
          <p:nvSpPr>
            <p:cNvPr id="22584" name="Line 56"/>
            <p:cNvSpPr>
              <a:spLocks noChangeShapeType="1"/>
            </p:cNvSpPr>
            <p:nvPr/>
          </p:nvSpPr>
          <p:spPr bwMode="auto">
            <a:xfrm>
              <a:off x="228" y="3092"/>
              <a:ext cx="5340" cy="0"/>
            </a:xfrm>
            <a:prstGeom prst="line">
              <a:avLst/>
            </a:prstGeom>
            <a:noFill/>
            <a:ln w="12700">
              <a:solidFill>
                <a:schemeClr val="bg2"/>
              </a:solidFill>
              <a:round/>
              <a:headEnd type="none" w="sm" len="sm"/>
              <a:tailEnd type="none" w="sm" len="sm"/>
            </a:ln>
            <a:effectLst/>
          </p:spPr>
          <p:txBody>
            <a:bodyPr/>
            <a:lstStyle/>
            <a:p>
              <a:endParaRPr lang="en-US"/>
            </a:p>
          </p:txBody>
        </p:sp>
        <p:sp>
          <p:nvSpPr>
            <p:cNvPr id="22585" name="Line 57"/>
            <p:cNvSpPr>
              <a:spLocks noChangeShapeType="1"/>
            </p:cNvSpPr>
            <p:nvPr/>
          </p:nvSpPr>
          <p:spPr bwMode="auto">
            <a:xfrm>
              <a:off x="220" y="3500"/>
              <a:ext cx="5340" cy="0"/>
            </a:xfrm>
            <a:prstGeom prst="line">
              <a:avLst/>
            </a:prstGeom>
            <a:noFill/>
            <a:ln w="12700">
              <a:solidFill>
                <a:schemeClr val="bg2"/>
              </a:solidFill>
              <a:round/>
              <a:headEnd type="none" w="sm" len="sm"/>
              <a:tailEnd type="none" w="sm" len="sm"/>
            </a:ln>
            <a:effectLst/>
          </p:spPr>
          <p:txBody>
            <a:bodyPr/>
            <a:lstStyle/>
            <a:p>
              <a:endParaRPr lang="en-US"/>
            </a:p>
          </p:txBody>
        </p:sp>
      </p:grpSp>
      <p:grpSp>
        <p:nvGrpSpPr>
          <p:cNvPr id="22586" name="Group 58"/>
          <p:cNvGrpSpPr>
            <a:grpSpLocks/>
          </p:cNvGrpSpPr>
          <p:nvPr/>
        </p:nvGrpSpPr>
        <p:grpSpPr bwMode="auto">
          <a:xfrm>
            <a:off x="349250" y="1651000"/>
            <a:ext cx="8464550" cy="4610100"/>
            <a:chOff x="220" y="1040"/>
            <a:chExt cx="5332" cy="2904"/>
          </a:xfrm>
        </p:grpSpPr>
        <p:sp>
          <p:nvSpPr>
            <p:cNvPr id="22587" name="Rectangle 59"/>
            <p:cNvSpPr>
              <a:spLocks noChangeArrowheads="1"/>
            </p:cNvSpPr>
            <p:nvPr/>
          </p:nvSpPr>
          <p:spPr bwMode="auto">
            <a:xfrm>
              <a:off x="220" y="1044"/>
              <a:ext cx="5332" cy="2896"/>
            </a:xfrm>
            <a:prstGeom prst="rect">
              <a:avLst/>
            </a:prstGeom>
            <a:noFill/>
            <a:ln w="12700">
              <a:solidFill>
                <a:schemeClr val="bg2"/>
              </a:solidFill>
              <a:miter lim="800000"/>
              <a:headEnd/>
              <a:tailEnd/>
            </a:ln>
            <a:effectLst/>
          </p:spPr>
          <p:txBody>
            <a:bodyPr wrap="none" anchor="ctr"/>
            <a:lstStyle/>
            <a:p>
              <a:endParaRPr lang="en-US"/>
            </a:p>
          </p:txBody>
        </p:sp>
        <p:sp>
          <p:nvSpPr>
            <p:cNvPr id="22588" name="Line 60"/>
            <p:cNvSpPr>
              <a:spLocks noChangeShapeType="1"/>
            </p:cNvSpPr>
            <p:nvPr/>
          </p:nvSpPr>
          <p:spPr bwMode="auto">
            <a:xfrm>
              <a:off x="1222" y="1044"/>
              <a:ext cx="4" cy="2900"/>
            </a:xfrm>
            <a:prstGeom prst="line">
              <a:avLst/>
            </a:prstGeom>
            <a:noFill/>
            <a:ln w="12700">
              <a:solidFill>
                <a:schemeClr val="bg2"/>
              </a:solidFill>
              <a:round/>
              <a:headEnd type="none" w="sm" len="sm"/>
              <a:tailEnd type="none" w="sm" len="sm"/>
            </a:ln>
            <a:effectLst/>
          </p:spPr>
          <p:txBody>
            <a:bodyPr/>
            <a:lstStyle/>
            <a:p>
              <a:endParaRPr lang="en-US"/>
            </a:p>
          </p:txBody>
        </p:sp>
        <p:sp>
          <p:nvSpPr>
            <p:cNvPr id="22589" name="Line 61"/>
            <p:cNvSpPr>
              <a:spLocks noChangeShapeType="1"/>
            </p:cNvSpPr>
            <p:nvPr/>
          </p:nvSpPr>
          <p:spPr bwMode="auto">
            <a:xfrm>
              <a:off x="2206" y="1040"/>
              <a:ext cx="4" cy="2900"/>
            </a:xfrm>
            <a:prstGeom prst="line">
              <a:avLst/>
            </a:prstGeom>
            <a:noFill/>
            <a:ln w="12700">
              <a:solidFill>
                <a:schemeClr val="bg2"/>
              </a:solidFill>
              <a:round/>
              <a:headEnd type="none" w="sm" len="sm"/>
              <a:tailEnd type="none" w="sm" len="sm"/>
            </a:ln>
            <a:effectLst/>
          </p:spPr>
          <p:txBody>
            <a:bodyPr/>
            <a:lstStyle/>
            <a:p>
              <a:endParaRPr lang="en-US"/>
            </a:p>
          </p:txBody>
        </p:sp>
        <p:sp>
          <p:nvSpPr>
            <p:cNvPr id="22590" name="Line 62"/>
            <p:cNvSpPr>
              <a:spLocks noChangeShapeType="1"/>
            </p:cNvSpPr>
            <p:nvPr/>
          </p:nvSpPr>
          <p:spPr bwMode="auto">
            <a:xfrm>
              <a:off x="3150" y="1044"/>
              <a:ext cx="4" cy="2900"/>
            </a:xfrm>
            <a:prstGeom prst="line">
              <a:avLst/>
            </a:prstGeom>
            <a:noFill/>
            <a:ln w="12700">
              <a:solidFill>
                <a:schemeClr val="bg2"/>
              </a:solidFill>
              <a:round/>
              <a:headEnd type="none" w="sm" len="sm"/>
              <a:tailEnd type="none" w="sm" len="sm"/>
            </a:ln>
            <a:effectLst/>
          </p:spPr>
          <p:txBody>
            <a:bodyPr/>
            <a:lstStyle/>
            <a:p>
              <a:endParaRPr lang="en-US"/>
            </a:p>
          </p:txBody>
        </p:sp>
        <p:sp>
          <p:nvSpPr>
            <p:cNvPr id="22591" name="Line 63"/>
            <p:cNvSpPr>
              <a:spLocks noChangeShapeType="1"/>
            </p:cNvSpPr>
            <p:nvPr/>
          </p:nvSpPr>
          <p:spPr bwMode="auto">
            <a:xfrm>
              <a:off x="4566" y="1040"/>
              <a:ext cx="4" cy="2900"/>
            </a:xfrm>
            <a:prstGeom prst="line">
              <a:avLst/>
            </a:prstGeom>
            <a:noFill/>
            <a:ln w="12700">
              <a:solidFill>
                <a:schemeClr val="bg2"/>
              </a:solidFill>
              <a:round/>
              <a:headEnd type="none" w="sm" len="sm"/>
              <a:tailEnd type="none" w="sm" len="sm"/>
            </a:ln>
            <a:effec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0724" name="Rectangle 4"/>
          <p:cNvSpPr>
            <a:spLocks noGrp="1" noChangeArrowheads="1"/>
          </p:cNvSpPr>
          <p:nvPr>
            <p:ph type="title"/>
          </p:nvPr>
        </p:nvSpPr>
        <p:spPr>
          <a:xfrm>
            <a:off x="777875" y="228600"/>
            <a:ext cx="6850063" cy="914400"/>
          </a:xfrm>
          <a:noFill/>
          <a:ln/>
        </p:spPr>
        <p:txBody>
          <a:bodyPr lIns="92075" tIns="46038" rIns="92075" bIns="46038"/>
          <a:lstStyle/>
          <a:p>
            <a:r>
              <a:rPr lang="en-US" sz="3900"/>
              <a:t>Intervals Are Often Expressed in Milliseconds</a:t>
            </a:r>
          </a:p>
        </p:txBody>
      </p:sp>
      <p:sp>
        <p:nvSpPr>
          <p:cNvPr id="30725" name="Rectangle 5"/>
          <p:cNvSpPr>
            <a:spLocks noGrp="1" noChangeArrowheads="1"/>
          </p:cNvSpPr>
          <p:nvPr>
            <p:ph type="body" idx="1"/>
          </p:nvPr>
        </p:nvSpPr>
        <p:spPr>
          <a:xfrm>
            <a:off x="682625" y="1600200"/>
            <a:ext cx="7412038" cy="4092575"/>
          </a:xfrm>
          <a:noFill/>
          <a:ln/>
        </p:spPr>
        <p:txBody>
          <a:bodyPr lIns="92075" tIns="46038" rIns="92075" bIns="46038"/>
          <a:lstStyle/>
          <a:p>
            <a:pPr marL="285750" indent="-285750"/>
            <a:r>
              <a:rPr lang="en-US"/>
              <a:t>One millisecond = 1 / 1,000 of a second</a:t>
            </a:r>
          </a:p>
        </p:txBody>
      </p:sp>
      <p:pic>
        <p:nvPicPr>
          <p:cNvPr id="30726" name="Picture 6"/>
          <p:cNvPicPr>
            <a:picLocks noChangeArrowheads="1"/>
          </p:cNvPicPr>
          <p:nvPr/>
        </p:nvPicPr>
        <p:blipFill>
          <a:blip r:embed="rId3" cstate="print"/>
          <a:srcRect/>
          <a:stretch>
            <a:fillRect/>
          </a:stretch>
        </p:blipFill>
        <p:spPr bwMode="auto">
          <a:xfrm>
            <a:off x="546100" y="2022475"/>
            <a:ext cx="8248650" cy="42799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50</TotalTime>
  <Words>1778</Words>
  <Application>Microsoft Office PowerPoint</Application>
  <PresentationFormat>On-screen Show (4:3)</PresentationFormat>
  <Paragraphs>241</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5" baseType="lpstr">
      <vt:lpstr>Arial</vt:lpstr>
      <vt:lpstr>Garamond</vt:lpstr>
      <vt:lpstr>Times New Roman</vt:lpstr>
      <vt:lpstr>Wingdings</vt:lpstr>
      <vt:lpstr>Tahoma</vt:lpstr>
      <vt:lpstr>Trebuchet MS</vt:lpstr>
      <vt:lpstr>Times</vt:lpstr>
      <vt:lpstr>Arial Black</vt:lpstr>
      <vt:lpstr>Radial</vt:lpstr>
      <vt:lpstr>Microsoft Word Document</vt:lpstr>
      <vt:lpstr>Document</vt:lpstr>
      <vt:lpstr>The Very Basics of Pacing</vt:lpstr>
      <vt:lpstr>Slide 2</vt:lpstr>
      <vt:lpstr>Normal Sinus Rhythm</vt:lpstr>
      <vt:lpstr>Slide 4</vt:lpstr>
      <vt:lpstr>Slide 5</vt:lpstr>
      <vt:lpstr>Slide 6</vt:lpstr>
      <vt:lpstr>Slide 7</vt:lpstr>
      <vt:lpstr>NBG Code</vt:lpstr>
      <vt:lpstr>Intervals Are Often Expressed in Milliseconds</vt:lpstr>
      <vt:lpstr>Converting Rates to Intervals and Vice Versa </vt:lpstr>
      <vt:lpstr>A Unipolar Pacing System Contains a Lead with Only One Electrode Within the Heart; In This System, the Impulse:</vt:lpstr>
      <vt:lpstr>A Bipolar Pacing System Contains a Lead with Two Electrodes Within the Heart. In This System, the Impulse:</vt:lpstr>
      <vt:lpstr>Paced Rhythm Recognition</vt:lpstr>
      <vt:lpstr>Paced Rhythm Recognition</vt:lpstr>
      <vt:lpstr>Paced Rhythm Recognition</vt:lpstr>
      <vt:lpstr>Paced Rhythm Recognition</vt:lpstr>
      <vt:lpstr>Paced Rhythm Recognition</vt:lpstr>
      <vt:lpstr>Undersensing . . . </vt:lpstr>
      <vt:lpstr>Oversensing</vt:lpstr>
      <vt:lpstr>Stimulation Threshold</vt:lpstr>
      <vt:lpstr>Noncapture is Exhibited By:</vt:lpstr>
      <vt:lpstr>MVP Basic Operation</vt:lpstr>
      <vt:lpstr>MVP Basic Operation</vt:lpstr>
      <vt:lpstr>Slide 24</vt:lpstr>
    </vt:vector>
  </TitlesOfParts>
  <Company>Medtronic,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Very Basic’s of Pacing</dc:title>
  <dc:creator>estelg1</dc:creator>
  <cp:lastModifiedBy>reggiedoc</cp:lastModifiedBy>
  <cp:revision>23</cp:revision>
  <dcterms:created xsi:type="dcterms:W3CDTF">2010-06-15T11:42:59Z</dcterms:created>
  <dcterms:modified xsi:type="dcterms:W3CDTF">2012-10-20T23:01:24Z</dcterms:modified>
</cp:coreProperties>
</file>